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78"/>
  </p:notesMasterIdLst>
  <p:handoutMasterIdLst>
    <p:handoutMasterId r:id="rId79"/>
  </p:handoutMasterIdLst>
  <p:sldIdLst>
    <p:sldId id="256" r:id="rId3"/>
    <p:sldId id="259" r:id="rId4"/>
    <p:sldId id="286" r:id="rId5"/>
    <p:sldId id="261" r:id="rId6"/>
    <p:sldId id="309" r:id="rId7"/>
    <p:sldId id="308" r:id="rId8"/>
    <p:sldId id="310" r:id="rId9"/>
    <p:sldId id="350" r:id="rId10"/>
    <p:sldId id="323" r:id="rId11"/>
    <p:sldId id="324" r:id="rId12"/>
    <p:sldId id="277" r:id="rId13"/>
    <p:sldId id="262" r:id="rId14"/>
    <p:sldId id="325" r:id="rId15"/>
    <p:sldId id="326" r:id="rId16"/>
    <p:sldId id="281" r:id="rId17"/>
    <p:sldId id="302" r:id="rId18"/>
    <p:sldId id="292" r:id="rId19"/>
    <p:sldId id="293" r:id="rId20"/>
    <p:sldId id="295" r:id="rId21"/>
    <p:sldId id="288" r:id="rId22"/>
    <p:sldId id="312" r:id="rId23"/>
    <p:sldId id="289" r:id="rId24"/>
    <p:sldId id="294" r:id="rId25"/>
    <p:sldId id="343" r:id="rId26"/>
    <p:sldId id="303" r:id="rId27"/>
    <p:sldId id="290" r:id="rId28"/>
    <p:sldId id="297" r:id="rId29"/>
    <p:sldId id="291" r:id="rId30"/>
    <p:sldId id="298" r:id="rId31"/>
    <p:sldId id="299" r:id="rId32"/>
    <p:sldId id="279" r:id="rId33"/>
    <p:sldId id="285" r:id="rId34"/>
    <p:sldId id="304" r:id="rId35"/>
    <p:sldId id="284" r:id="rId36"/>
    <p:sldId id="283" r:id="rId37"/>
    <p:sldId id="300" r:id="rId38"/>
    <p:sldId id="301" r:id="rId39"/>
    <p:sldId id="276" r:id="rId40"/>
    <p:sldId id="305" r:id="rId41"/>
    <p:sldId id="275" r:id="rId42"/>
    <p:sldId id="282" r:id="rId43"/>
    <p:sldId id="278" r:id="rId44"/>
    <p:sldId id="352" r:id="rId45"/>
    <p:sldId id="351" r:id="rId46"/>
    <p:sldId id="329" r:id="rId47"/>
    <p:sldId id="331" r:id="rId48"/>
    <p:sldId id="330" r:id="rId49"/>
    <p:sldId id="314" r:id="rId50"/>
    <p:sldId id="337" r:id="rId51"/>
    <p:sldId id="315" r:id="rId52"/>
    <p:sldId id="316" r:id="rId53"/>
    <p:sldId id="317" r:id="rId54"/>
    <p:sldId id="333" r:id="rId55"/>
    <p:sldId id="335" r:id="rId56"/>
    <p:sldId id="332" r:id="rId57"/>
    <p:sldId id="320" r:id="rId58"/>
    <p:sldId id="319" r:id="rId59"/>
    <p:sldId id="318" r:id="rId60"/>
    <p:sldId id="339" r:id="rId61"/>
    <p:sldId id="342" r:id="rId62"/>
    <p:sldId id="345" r:id="rId63"/>
    <p:sldId id="338" r:id="rId64"/>
    <p:sldId id="336" r:id="rId65"/>
    <p:sldId id="346" r:id="rId66"/>
    <p:sldId id="307" r:id="rId67"/>
    <p:sldId id="347" r:id="rId68"/>
    <p:sldId id="348" r:id="rId69"/>
    <p:sldId id="344" r:id="rId70"/>
    <p:sldId id="349" r:id="rId71"/>
    <p:sldId id="322" r:id="rId72"/>
    <p:sldId id="306" r:id="rId73"/>
    <p:sldId id="327" r:id="rId74"/>
    <p:sldId id="328" r:id="rId75"/>
    <p:sldId id="341" r:id="rId76"/>
    <p:sldId id="340"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rk theme" id="{05309E54-266A-42AF-B2B1-A88939C0ADAA}">
          <p14:sldIdLst>
            <p14:sldId id="256"/>
            <p14:sldId id="259"/>
            <p14:sldId id="286"/>
            <p14:sldId id="261"/>
            <p14:sldId id="309"/>
            <p14:sldId id="308"/>
            <p14:sldId id="310"/>
            <p14:sldId id="350"/>
            <p14:sldId id="323"/>
            <p14:sldId id="324"/>
            <p14:sldId id="277"/>
            <p14:sldId id="262"/>
            <p14:sldId id="325"/>
            <p14:sldId id="326"/>
            <p14:sldId id="281"/>
            <p14:sldId id="302"/>
            <p14:sldId id="292"/>
            <p14:sldId id="293"/>
            <p14:sldId id="295"/>
            <p14:sldId id="288"/>
            <p14:sldId id="312"/>
            <p14:sldId id="289"/>
            <p14:sldId id="294"/>
            <p14:sldId id="343"/>
            <p14:sldId id="303"/>
            <p14:sldId id="290"/>
            <p14:sldId id="297"/>
            <p14:sldId id="291"/>
            <p14:sldId id="298"/>
            <p14:sldId id="299"/>
            <p14:sldId id="279"/>
            <p14:sldId id="285"/>
            <p14:sldId id="304"/>
            <p14:sldId id="284"/>
            <p14:sldId id="283"/>
            <p14:sldId id="300"/>
            <p14:sldId id="301"/>
            <p14:sldId id="276"/>
            <p14:sldId id="305"/>
            <p14:sldId id="275"/>
            <p14:sldId id="282"/>
            <p14:sldId id="278"/>
            <p14:sldId id="352"/>
            <p14:sldId id="351"/>
            <p14:sldId id="329"/>
            <p14:sldId id="331"/>
            <p14:sldId id="330"/>
            <p14:sldId id="314"/>
            <p14:sldId id="337"/>
            <p14:sldId id="315"/>
            <p14:sldId id="316"/>
            <p14:sldId id="317"/>
            <p14:sldId id="333"/>
            <p14:sldId id="335"/>
            <p14:sldId id="332"/>
            <p14:sldId id="320"/>
            <p14:sldId id="319"/>
            <p14:sldId id="318"/>
            <p14:sldId id="339"/>
            <p14:sldId id="342"/>
            <p14:sldId id="345"/>
            <p14:sldId id="338"/>
            <p14:sldId id="336"/>
            <p14:sldId id="346"/>
            <p14:sldId id="307"/>
            <p14:sldId id="347"/>
            <p14:sldId id="348"/>
            <p14:sldId id="344"/>
            <p14:sldId id="349"/>
            <p14:sldId id="322"/>
            <p14:sldId id="306"/>
            <p14:sldId id="327"/>
            <p14:sldId id="328"/>
            <p14:sldId id="341"/>
            <p14:sldId id="340"/>
          </p14:sldIdLst>
        </p14:section>
        <p14:section name="Light theme" id="{44ADC548-DB1C-4F27-937B-AEBF2076CAF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C1C66"/>
    <a:srgbClr val="956087"/>
    <a:srgbClr val="AA3C7E"/>
    <a:srgbClr val="B996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65" autoAdjust="0"/>
    <p:restoredTop sz="84169" autoAdjust="0"/>
  </p:normalViewPr>
  <p:slideViewPr>
    <p:cSldViewPr snapToGrid="0">
      <p:cViewPr varScale="1">
        <p:scale>
          <a:sx n="120" d="100"/>
          <a:sy n="120" d="100"/>
        </p:scale>
        <p:origin x="1544" y="17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162" d="100"/>
          <a:sy n="162" d="100"/>
        </p:scale>
        <p:origin x="268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3F42C7-1447-4E5A-B8FF-188587AD8A90}"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D5227C8A-5805-433F-9CF6-FABBAB98C005}">
      <dgm:prSet/>
      <dgm:spPr/>
      <dgm:t>
        <a:bodyPr/>
        <a:lstStyle/>
        <a:p>
          <a:r>
            <a:rPr lang="en-US"/>
            <a:t>Scanning for flaws in the code</a:t>
          </a:r>
        </a:p>
      </dgm:t>
    </dgm:pt>
    <dgm:pt modelId="{7EAD0585-259F-433D-AB8D-E846D303B972}" type="parTrans" cxnId="{6CE90AD6-F515-4E06-8D36-92DBDA6142DB}">
      <dgm:prSet/>
      <dgm:spPr/>
      <dgm:t>
        <a:bodyPr/>
        <a:lstStyle/>
        <a:p>
          <a:endParaRPr lang="en-US"/>
        </a:p>
      </dgm:t>
    </dgm:pt>
    <dgm:pt modelId="{0131C165-5449-4263-932D-5546FB099F76}" type="sibTrans" cxnId="{6CE90AD6-F515-4E06-8D36-92DBDA6142DB}">
      <dgm:prSet/>
      <dgm:spPr/>
      <dgm:t>
        <a:bodyPr/>
        <a:lstStyle/>
        <a:p>
          <a:endParaRPr lang="en-US"/>
        </a:p>
      </dgm:t>
    </dgm:pt>
    <dgm:pt modelId="{D3CA9D6A-A315-40FD-A2A9-EF13021CEF08}">
      <dgm:prSet/>
      <dgm:spPr/>
      <dgm:t>
        <a:bodyPr/>
        <a:lstStyle/>
        <a:p>
          <a:r>
            <a:rPr lang="en-US"/>
            <a:t>Looking for common weaknesses and low-hanging fruit</a:t>
          </a:r>
        </a:p>
      </dgm:t>
    </dgm:pt>
    <dgm:pt modelId="{B7941AA6-FFB6-401A-A065-EA200176436D}" type="parTrans" cxnId="{418BFB32-F4E0-492F-B832-E8F38DB8924B}">
      <dgm:prSet/>
      <dgm:spPr/>
      <dgm:t>
        <a:bodyPr/>
        <a:lstStyle/>
        <a:p>
          <a:endParaRPr lang="en-US"/>
        </a:p>
      </dgm:t>
    </dgm:pt>
    <dgm:pt modelId="{CBF8EA71-0EB5-448C-A8DF-2DECFE9E7D64}" type="sibTrans" cxnId="{418BFB32-F4E0-492F-B832-E8F38DB8924B}">
      <dgm:prSet/>
      <dgm:spPr/>
      <dgm:t>
        <a:bodyPr/>
        <a:lstStyle/>
        <a:p>
          <a:endParaRPr lang="en-US"/>
        </a:p>
      </dgm:t>
    </dgm:pt>
    <dgm:pt modelId="{918C17FE-9119-4689-A746-F322BE0D5B7B}">
      <dgm:prSet/>
      <dgm:spPr/>
      <dgm:t>
        <a:bodyPr/>
        <a:lstStyle/>
        <a:p>
          <a:r>
            <a:rPr lang="en-US"/>
            <a:t>Custom rules for your environment</a:t>
          </a:r>
        </a:p>
      </dgm:t>
    </dgm:pt>
    <dgm:pt modelId="{C30832D8-1B1D-4E8B-AA91-3F65E21D998F}" type="parTrans" cxnId="{0138968B-4998-4491-955F-5F89C053AD9B}">
      <dgm:prSet/>
      <dgm:spPr/>
      <dgm:t>
        <a:bodyPr/>
        <a:lstStyle/>
        <a:p>
          <a:endParaRPr lang="en-US"/>
        </a:p>
      </dgm:t>
    </dgm:pt>
    <dgm:pt modelId="{20A1F5F7-6925-4D31-A660-F8657B766229}" type="sibTrans" cxnId="{0138968B-4998-4491-955F-5F89C053AD9B}">
      <dgm:prSet/>
      <dgm:spPr/>
      <dgm:t>
        <a:bodyPr/>
        <a:lstStyle/>
        <a:p>
          <a:endParaRPr lang="en-US"/>
        </a:p>
      </dgm:t>
    </dgm:pt>
    <dgm:pt modelId="{402F56E9-6BED-47BA-B719-C2FD1574476F}">
      <dgm:prSet/>
      <dgm:spPr/>
      <dgm:t>
        <a:bodyPr/>
        <a:lstStyle/>
        <a:p>
          <a:r>
            <a:rPr lang="en-US"/>
            <a:t>Pre-deployment protection</a:t>
          </a:r>
        </a:p>
      </dgm:t>
    </dgm:pt>
    <dgm:pt modelId="{F9BAB02C-87FE-4AAF-9AB6-07250DB0D6FD}" type="parTrans" cxnId="{C983E7B7-E242-4645-AEDF-BABD6C27E18B}">
      <dgm:prSet/>
      <dgm:spPr/>
      <dgm:t>
        <a:bodyPr/>
        <a:lstStyle/>
        <a:p>
          <a:endParaRPr lang="en-US"/>
        </a:p>
      </dgm:t>
    </dgm:pt>
    <dgm:pt modelId="{0A84AD65-ED67-424E-8313-6907E9FE058A}" type="sibTrans" cxnId="{C983E7B7-E242-4645-AEDF-BABD6C27E18B}">
      <dgm:prSet/>
      <dgm:spPr/>
      <dgm:t>
        <a:bodyPr/>
        <a:lstStyle/>
        <a:p>
          <a:endParaRPr lang="en-US"/>
        </a:p>
      </dgm:t>
    </dgm:pt>
    <dgm:pt modelId="{0A7390D0-2A1D-4CCC-A4A3-1684AA5D6EFA}">
      <dgm:prSet/>
      <dgm:spPr/>
      <dgm:t>
        <a:bodyPr/>
        <a:lstStyle/>
        <a:p>
          <a:r>
            <a:rPr lang="en-US"/>
            <a:t>Non-dynamic</a:t>
          </a:r>
        </a:p>
      </dgm:t>
    </dgm:pt>
    <dgm:pt modelId="{D0464C3A-C83B-432F-8445-5CDC2CF45DA4}" type="parTrans" cxnId="{7AC7DCA5-E0DD-4FD3-913E-E3B74688627E}">
      <dgm:prSet/>
      <dgm:spPr/>
      <dgm:t>
        <a:bodyPr/>
        <a:lstStyle/>
        <a:p>
          <a:endParaRPr lang="en-US"/>
        </a:p>
      </dgm:t>
    </dgm:pt>
    <dgm:pt modelId="{6447A4AE-9EE6-4C1C-BA1E-E5FDFFDFC6E0}" type="sibTrans" cxnId="{7AC7DCA5-E0DD-4FD3-913E-E3B74688627E}">
      <dgm:prSet/>
      <dgm:spPr/>
      <dgm:t>
        <a:bodyPr/>
        <a:lstStyle/>
        <a:p>
          <a:endParaRPr lang="en-US"/>
        </a:p>
      </dgm:t>
    </dgm:pt>
    <dgm:pt modelId="{BAB9FE27-B3BD-7344-A92D-8B20CFF6487E}" type="pres">
      <dgm:prSet presAssocID="{093F42C7-1447-4E5A-B8FF-188587AD8A90}" presName="linear" presStyleCnt="0">
        <dgm:presLayoutVars>
          <dgm:dir/>
          <dgm:animLvl val="lvl"/>
          <dgm:resizeHandles val="exact"/>
        </dgm:presLayoutVars>
      </dgm:prSet>
      <dgm:spPr/>
    </dgm:pt>
    <dgm:pt modelId="{4FF0CED1-DBFE-5B42-970B-05A9736B5CA8}" type="pres">
      <dgm:prSet presAssocID="{D5227C8A-5805-433F-9CF6-FABBAB98C005}" presName="parentLin" presStyleCnt="0"/>
      <dgm:spPr/>
    </dgm:pt>
    <dgm:pt modelId="{0F4E9037-16BF-A54C-AF01-6BDBB3D0F57F}" type="pres">
      <dgm:prSet presAssocID="{D5227C8A-5805-433F-9CF6-FABBAB98C005}" presName="parentLeftMargin" presStyleLbl="node1" presStyleIdx="0" presStyleCnt="5"/>
      <dgm:spPr/>
    </dgm:pt>
    <dgm:pt modelId="{E636B14F-AF3C-D94C-A69C-B75A1426B137}" type="pres">
      <dgm:prSet presAssocID="{D5227C8A-5805-433F-9CF6-FABBAB98C005}" presName="parentText" presStyleLbl="node1" presStyleIdx="0" presStyleCnt="5">
        <dgm:presLayoutVars>
          <dgm:chMax val="0"/>
          <dgm:bulletEnabled val="1"/>
        </dgm:presLayoutVars>
      </dgm:prSet>
      <dgm:spPr/>
    </dgm:pt>
    <dgm:pt modelId="{DE9B614A-5B43-7F49-950D-63DFDA28F046}" type="pres">
      <dgm:prSet presAssocID="{D5227C8A-5805-433F-9CF6-FABBAB98C005}" presName="negativeSpace" presStyleCnt="0"/>
      <dgm:spPr/>
    </dgm:pt>
    <dgm:pt modelId="{662B3019-5D22-C546-AAC3-07B2BE82F314}" type="pres">
      <dgm:prSet presAssocID="{D5227C8A-5805-433F-9CF6-FABBAB98C005}" presName="childText" presStyleLbl="conFgAcc1" presStyleIdx="0" presStyleCnt="5">
        <dgm:presLayoutVars>
          <dgm:bulletEnabled val="1"/>
        </dgm:presLayoutVars>
      </dgm:prSet>
      <dgm:spPr>
        <a:noFill/>
      </dgm:spPr>
    </dgm:pt>
    <dgm:pt modelId="{41430E9F-11DE-534B-9B13-188F14DEBBED}" type="pres">
      <dgm:prSet presAssocID="{0131C165-5449-4263-932D-5546FB099F76}" presName="spaceBetweenRectangles" presStyleCnt="0"/>
      <dgm:spPr/>
    </dgm:pt>
    <dgm:pt modelId="{5ABE8EA5-982A-354E-B517-BC69B8B3F412}" type="pres">
      <dgm:prSet presAssocID="{D3CA9D6A-A315-40FD-A2A9-EF13021CEF08}" presName="parentLin" presStyleCnt="0"/>
      <dgm:spPr/>
    </dgm:pt>
    <dgm:pt modelId="{F9AF5027-738C-C34F-944F-1E6705F584BA}" type="pres">
      <dgm:prSet presAssocID="{D3CA9D6A-A315-40FD-A2A9-EF13021CEF08}" presName="parentLeftMargin" presStyleLbl="node1" presStyleIdx="0" presStyleCnt="5"/>
      <dgm:spPr/>
    </dgm:pt>
    <dgm:pt modelId="{0B336F4C-78D0-8848-9656-3145AF9E4E18}" type="pres">
      <dgm:prSet presAssocID="{D3CA9D6A-A315-40FD-A2A9-EF13021CEF08}" presName="parentText" presStyleLbl="node1" presStyleIdx="1" presStyleCnt="5">
        <dgm:presLayoutVars>
          <dgm:chMax val="0"/>
          <dgm:bulletEnabled val="1"/>
        </dgm:presLayoutVars>
      </dgm:prSet>
      <dgm:spPr/>
    </dgm:pt>
    <dgm:pt modelId="{061223C9-08BF-3A44-92AC-AB0613F3D772}" type="pres">
      <dgm:prSet presAssocID="{D3CA9D6A-A315-40FD-A2A9-EF13021CEF08}" presName="negativeSpace" presStyleCnt="0"/>
      <dgm:spPr/>
    </dgm:pt>
    <dgm:pt modelId="{887D7559-AAD8-A64E-99C4-70A4D3A0320C}" type="pres">
      <dgm:prSet presAssocID="{D3CA9D6A-A315-40FD-A2A9-EF13021CEF08}" presName="childText" presStyleLbl="conFgAcc1" presStyleIdx="1" presStyleCnt="5">
        <dgm:presLayoutVars>
          <dgm:bulletEnabled val="1"/>
        </dgm:presLayoutVars>
      </dgm:prSet>
      <dgm:spPr>
        <a:noFill/>
      </dgm:spPr>
    </dgm:pt>
    <dgm:pt modelId="{FAB9CE03-01D9-8C47-8F4B-0B218B789940}" type="pres">
      <dgm:prSet presAssocID="{CBF8EA71-0EB5-448C-A8DF-2DECFE9E7D64}" presName="spaceBetweenRectangles" presStyleCnt="0"/>
      <dgm:spPr/>
    </dgm:pt>
    <dgm:pt modelId="{8731634A-6116-1C47-AF22-54578D6DA345}" type="pres">
      <dgm:prSet presAssocID="{918C17FE-9119-4689-A746-F322BE0D5B7B}" presName="parentLin" presStyleCnt="0"/>
      <dgm:spPr/>
    </dgm:pt>
    <dgm:pt modelId="{47AB4169-9216-CB48-BAF8-2DEA67FF0A87}" type="pres">
      <dgm:prSet presAssocID="{918C17FE-9119-4689-A746-F322BE0D5B7B}" presName="parentLeftMargin" presStyleLbl="node1" presStyleIdx="1" presStyleCnt="5"/>
      <dgm:spPr/>
    </dgm:pt>
    <dgm:pt modelId="{65E54B70-518B-1E4A-82FE-9F439B5B5891}" type="pres">
      <dgm:prSet presAssocID="{918C17FE-9119-4689-A746-F322BE0D5B7B}" presName="parentText" presStyleLbl="node1" presStyleIdx="2" presStyleCnt="5">
        <dgm:presLayoutVars>
          <dgm:chMax val="0"/>
          <dgm:bulletEnabled val="1"/>
        </dgm:presLayoutVars>
      </dgm:prSet>
      <dgm:spPr/>
    </dgm:pt>
    <dgm:pt modelId="{65C01706-482B-8A48-9EF2-8E04BD3E123D}" type="pres">
      <dgm:prSet presAssocID="{918C17FE-9119-4689-A746-F322BE0D5B7B}" presName="negativeSpace" presStyleCnt="0"/>
      <dgm:spPr/>
    </dgm:pt>
    <dgm:pt modelId="{D45126F9-7D46-EB45-A4FA-BF6855E094D7}" type="pres">
      <dgm:prSet presAssocID="{918C17FE-9119-4689-A746-F322BE0D5B7B}" presName="childText" presStyleLbl="conFgAcc1" presStyleIdx="2" presStyleCnt="5">
        <dgm:presLayoutVars>
          <dgm:bulletEnabled val="1"/>
        </dgm:presLayoutVars>
      </dgm:prSet>
      <dgm:spPr>
        <a:noFill/>
      </dgm:spPr>
    </dgm:pt>
    <dgm:pt modelId="{487CC452-B9D2-7844-A09A-BFCE7A77F235}" type="pres">
      <dgm:prSet presAssocID="{20A1F5F7-6925-4D31-A660-F8657B766229}" presName="spaceBetweenRectangles" presStyleCnt="0"/>
      <dgm:spPr/>
    </dgm:pt>
    <dgm:pt modelId="{E0E34E73-1E00-D249-8D1E-60D0742BABDF}" type="pres">
      <dgm:prSet presAssocID="{402F56E9-6BED-47BA-B719-C2FD1574476F}" presName="parentLin" presStyleCnt="0"/>
      <dgm:spPr/>
    </dgm:pt>
    <dgm:pt modelId="{4207A697-6FBA-DB4A-A790-2F498B8FA110}" type="pres">
      <dgm:prSet presAssocID="{402F56E9-6BED-47BA-B719-C2FD1574476F}" presName="parentLeftMargin" presStyleLbl="node1" presStyleIdx="2" presStyleCnt="5"/>
      <dgm:spPr/>
    </dgm:pt>
    <dgm:pt modelId="{3E4CD947-0F1E-CE4A-B864-CC0A6B9AFA3A}" type="pres">
      <dgm:prSet presAssocID="{402F56E9-6BED-47BA-B719-C2FD1574476F}" presName="parentText" presStyleLbl="node1" presStyleIdx="3" presStyleCnt="5">
        <dgm:presLayoutVars>
          <dgm:chMax val="0"/>
          <dgm:bulletEnabled val="1"/>
        </dgm:presLayoutVars>
      </dgm:prSet>
      <dgm:spPr/>
    </dgm:pt>
    <dgm:pt modelId="{1A284AA2-B079-C349-A430-195825BB2EA7}" type="pres">
      <dgm:prSet presAssocID="{402F56E9-6BED-47BA-B719-C2FD1574476F}" presName="negativeSpace" presStyleCnt="0"/>
      <dgm:spPr/>
    </dgm:pt>
    <dgm:pt modelId="{96C9BF54-0E2D-9E41-A694-C2EA5B20358B}" type="pres">
      <dgm:prSet presAssocID="{402F56E9-6BED-47BA-B719-C2FD1574476F}" presName="childText" presStyleLbl="conFgAcc1" presStyleIdx="3" presStyleCnt="5" custLinFactNeighborY="26294">
        <dgm:presLayoutVars>
          <dgm:bulletEnabled val="1"/>
        </dgm:presLayoutVars>
      </dgm:prSet>
      <dgm:spPr>
        <a:noFill/>
      </dgm:spPr>
    </dgm:pt>
    <dgm:pt modelId="{FA6E8D1C-06B6-794B-A4A9-80B15A0B1546}" type="pres">
      <dgm:prSet presAssocID="{0A84AD65-ED67-424E-8313-6907E9FE058A}" presName="spaceBetweenRectangles" presStyleCnt="0"/>
      <dgm:spPr/>
    </dgm:pt>
    <dgm:pt modelId="{ED9FACD0-A281-F54D-9928-7CBE3C4EB4A3}" type="pres">
      <dgm:prSet presAssocID="{0A7390D0-2A1D-4CCC-A4A3-1684AA5D6EFA}" presName="parentLin" presStyleCnt="0"/>
      <dgm:spPr/>
    </dgm:pt>
    <dgm:pt modelId="{102DB004-D2AD-664C-8D98-57D47449AB40}" type="pres">
      <dgm:prSet presAssocID="{0A7390D0-2A1D-4CCC-A4A3-1684AA5D6EFA}" presName="parentLeftMargin" presStyleLbl="node1" presStyleIdx="3" presStyleCnt="5"/>
      <dgm:spPr/>
    </dgm:pt>
    <dgm:pt modelId="{9B71DA4B-8F15-6947-ABA5-0973BA9CBB9F}" type="pres">
      <dgm:prSet presAssocID="{0A7390D0-2A1D-4CCC-A4A3-1684AA5D6EFA}" presName="parentText" presStyleLbl="node1" presStyleIdx="4" presStyleCnt="5">
        <dgm:presLayoutVars>
          <dgm:chMax val="0"/>
          <dgm:bulletEnabled val="1"/>
        </dgm:presLayoutVars>
      </dgm:prSet>
      <dgm:spPr/>
    </dgm:pt>
    <dgm:pt modelId="{101C1066-94E4-EB4D-A5FA-07E3A3CABB38}" type="pres">
      <dgm:prSet presAssocID="{0A7390D0-2A1D-4CCC-A4A3-1684AA5D6EFA}" presName="negativeSpace" presStyleCnt="0"/>
      <dgm:spPr/>
    </dgm:pt>
    <dgm:pt modelId="{5E54CCF2-7F67-864A-8ED1-6DB5B90CAE81}" type="pres">
      <dgm:prSet presAssocID="{0A7390D0-2A1D-4CCC-A4A3-1684AA5D6EFA}" presName="childText" presStyleLbl="conFgAcc1" presStyleIdx="4" presStyleCnt="5">
        <dgm:presLayoutVars>
          <dgm:bulletEnabled val="1"/>
        </dgm:presLayoutVars>
      </dgm:prSet>
      <dgm:spPr>
        <a:noFill/>
      </dgm:spPr>
    </dgm:pt>
  </dgm:ptLst>
  <dgm:cxnLst>
    <dgm:cxn modelId="{DCFF8628-2DA3-414D-90E6-0C4D212ED4D4}" type="presOf" srcId="{D3CA9D6A-A315-40FD-A2A9-EF13021CEF08}" destId="{0B336F4C-78D0-8848-9656-3145AF9E4E18}" srcOrd="1" destOrd="0" presId="urn:microsoft.com/office/officeart/2005/8/layout/list1"/>
    <dgm:cxn modelId="{418BFB32-F4E0-492F-B832-E8F38DB8924B}" srcId="{093F42C7-1447-4E5A-B8FF-188587AD8A90}" destId="{D3CA9D6A-A315-40FD-A2A9-EF13021CEF08}" srcOrd="1" destOrd="0" parTransId="{B7941AA6-FFB6-401A-A065-EA200176436D}" sibTransId="{CBF8EA71-0EB5-448C-A8DF-2DECFE9E7D64}"/>
    <dgm:cxn modelId="{0B30814D-B0EA-EE43-944F-CAAF3DA8B211}" type="presOf" srcId="{0A7390D0-2A1D-4CCC-A4A3-1684AA5D6EFA}" destId="{9B71DA4B-8F15-6947-ABA5-0973BA9CBB9F}" srcOrd="1" destOrd="0" presId="urn:microsoft.com/office/officeart/2005/8/layout/list1"/>
    <dgm:cxn modelId="{21154350-87F3-4E46-A1F7-60B5E09A06FA}" type="presOf" srcId="{D5227C8A-5805-433F-9CF6-FABBAB98C005}" destId="{0F4E9037-16BF-A54C-AF01-6BDBB3D0F57F}" srcOrd="0" destOrd="0" presId="urn:microsoft.com/office/officeart/2005/8/layout/list1"/>
    <dgm:cxn modelId="{5AECBB50-3B90-EC45-9424-4C33B4740BB0}" type="presOf" srcId="{402F56E9-6BED-47BA-B719-C2FD1574476F}" destId="{4207A697-6FBA-DB4A-A790-2F498B8FA110}" srcOrd="0" destOrd="0" presId="urn:microsoft.com/office/officeart/2005/8/layout/list1"/>
    <dgm:cxn modelId="{627BF27A-6724-CE4D-8581-52AED84ACE30}" type="presOf" srcId="{918C17FE-9119-4689-A746-F322BE0D5B7B}" destId="{65E54B70-518B-1E4A-82FE-9F439B5B5891}" srcOrd="1" destOrd="0" presId="urn:microsoft.com/office/officeart/2005/8/layout/list1"/>
    <dgm:cxn modelId="{5CA61A85-1EF9-5C4C-A9B7-DA3E1AB8D880}" type="presOf" srcId="{918C17FE-9119-4689-A746-F322BE0D5B7B}" destId="{47AB4169-9216-CB48-BAF8-2DEA67FF0A87}" srcOrd="0" destOrd="0" presId="urn:microsoft.com/office/officeart/2005/8/layout/list1"/>
    <dgm:cxn modelId="{0138968B-4998-4491-955F-5F89C053AD9B}" srcId="{093F42C7-1447-4E5A-B8FF-188587AD8A90}" destId="{918C17FE-9119-4689-A746-F322BE0D5B7B}" srcOrd="2" destOrd="0" parTransId="{C30832D8-1B1D-4E8B-AA91-3F65E21D998F}" sibTransId="{20A1F5F7-6925-4D31-A660-F8657B766229}"/>
    <dgm:cxn modelId="{7029958D-A23A-8340-9299-32FE9F7D5575}" type="presOf" srcId="{D3CA9D6A-A315-40FD-A2A9-EF13021CEF08}" destId="{F9AF5027-738C-C34F-944F-1E6705F584BA}" srcOrd="0" destOrd="0" presId="urn:microsoft.com/office/officeart/2005/8/layout/list1"/>
    <dgm:cxn modelId="{75441D8F-4939-E84D-A75A-B3187708DE69}" type="presOf" srcId="{093F42C7-1447-4E5A-B8FF-188587AD8A90}" destId="{BAB9FE27-B3BD-7344-A92D-8B20CFF6487E}" srcOrd="0" destOrd="0" presId="urn:microsoft.com/office/officeart/2005/8/layout/list1"/>
    <dgm:cxn modelId="{4827D69C-B46A-1844-84A2-928C418D7127}" type="presOf" srcId="{D5227C8A-5805-433F-9CF6-FABBAB98C005}" destId="{E636B14F-AF3C-D94C-A69C-B75A1426B137}" srcOrd="1" destOrd="0" presId="urn:microsoft.com/office/officeart/2005/8/layout/list1"/>
    <dgm:cxn modelId="{7AC7DCA5-E0DD-4FD3-913E-E3B74688627E}" srcId="{093F42C7-1447-4E5A-B8FF-188587AD8A90}" destId="{0A7390D0-2A1D-4CCC-A4A3-1684AA5D6EFA}" srcOrd="4" destOrd="0" parTransId="{D0464C3A-C83B-432F-8445-5CDC2CF45DA4}" sibTransId="{6447A4AE-9EE6-4C1C-BA1E-E5FDFFDFC6E0}"/>
    <dgm:cxn modelId="{C983E7B7-E242-4645-AEDF-BABD6C27E18B}" srcId="{093F42C7-1447-4E5A-B8FF-188587AD8A90}" destId="{402F56E9-6BED-47BA-B719-C2FD1574476F}" srcOrd="3" destOrd="0" parTransId="{F9BAB02C-87FE-4AAF-9AB6-07250DB0D6FD}" sibTransId="{0A84AD65-ED67-424E-8313-6907E9FE058A}"/>
    <dgm:cxn modelId="{792968BB-1040-9149-9C70-3848FD6D9663}" type="presOf" srcId="{0A7390D0-2A1D-4CCC-A4A3-1684AA5D6EFA}" destId="{102DB004-D2AD-664C-8D98-57D47449AB40}" srcOrd="0" destOrd="0" presId="urn:microsoft.com/office/officeart/2005/8/layout/list1"/>
    <dgm:cxn modelId="{0A4E68C9-4A73-3E4B-A812-AB7197C69639}" type="presOf" srcId="{402F56E9-6BED-47BA-B719-C2FD1574476F}" destId="{3E4CD947-0F1E-CE4A-B864-CC0A6B9AFA3A}" srcOrd="1" destOrd="0" presId="urn:microsoft.com/office/officeart/2005/8/layout/list1"/>
    <dgm:cxn modelId="{6CE90AD6-F515-4E06-8D36-92DBDA6142DB}" srcId="{093F42C7-1447-4E5A-B8FF-188587AD8A90}" destId="{D5227C8A-5805-433F-9CF6-FABBAB98C005}" srcOrd="0" destOrd="0" parTransId="{7EAD0585-259F-433D-AB8D-E846D303B972}" sibTransId="{0131C165-5449-4263-932D-5546FB099F76}"/>
    <dgm:cxn modelId="{0CDF84E7-9FF9-FB42-92DE-70525DA1F92F}" type="presParOf" srcId="{BAB9FE27-B3BD-7344-A92D-8B20CFF6487E}" destId="{4FF0CED1-DBFE-5B42-970B-05A9736B5CA8}" srcOrd="0" destOrd="0" presId="urn:microsoft.com/office/officeart/2005/8/layout/list1"/>
    <dgm:cxn modelId="{FEC60CA2-71A2-584F-8ED9-A219868F5491}" type="presParOf" srcId="{4FF0CED1-DBFE-5B42-970B-05A9736B5CA8}" destId="{0F4E9037-16BF-A54C-AF01-6BDBB3D0F57F}" srcOrd="0" destOrd="0" presId="urn:microsoft.com/office/officeart/2005/8/layout/list1"/>
    <dgm:cxn modelId="{35FAACAE-B299-5F45-88D1-B02B40D8954F}" type="presParOf" srcId="{4FF0CED1-DBFE-5B42-970B-05A9736B5CA8}" destId="{E636B14F-AF3C-D94C-A69C-B75A1426B137}" srcOrd="1" destOrd="0" presId="urn:microsoft.com/office/officeart/2005/8/layout/list1"/>
    <dgm:cxn modelId="{1042B621-41A8-7F41-9ECD-24ECAE1DC7AE}" type="presParOf" srcId="{BAB9FE27-B3BD-7344-A92D-8B20CFF6487E}" destId="{DE9B614A-5B43-7F49-950D-63DFDA28F046}" srcOrd="1" destOrd="0" presId="urn:microsoft.com/office/officeart/2005/8/layout/list1"/>
    <dgm:cxn modelId="{946117C3-BA6B-344E-AF4E-EA7E3D1283BA}" type="presParOf" srcId="{BAB9FE27-B3BD-7344-A92D-8B20CFF6487E}" destId="{662B3019-5D22-C546-AAC3-07B2BE82F314}" srcOrd="2" destOrd="0" presId="urn:microsoft.com/office/officeart/2005/8/layout/list1"/>
    <dgm:cxn modelId="{F5E12E57-706A-7745-9958-BEC4F6A88E4C}" type="presParOf" srcId="{BAB9FE27-B3BD-7344-A92D-8B20CFF6487E}" destId="{41430E9F-11DE-534B-9B13-188F14DEBBED}" srcOrd="3" destOrd="0" presId="urn:microsoft.com/office/officeart/2005/8/layout/list1"/>
    <dgm:cxn modelId="{5106DF26-8FB0-6847-8734-D6C062F058AD}" type="presParOf" srcId="{BAB9FE27-B3BD-7344-A92D-8B20CFF6487E}" destId="{5ABE8EA5-982A-354E-B517-BC69B8B3F412}" srcOrd="4" destOrd="0" presId="urn:microsoft.com/office/officeart/2005/8/layout/list1"/>
    <dgm:cxn modelId="{E09B1FFA-6C57-5048-868D-40AC25D0F662}" type="presParOf" srcId="{5ABE8EA5-982A-354E-B517-BC69B8B3F412}" destId="{F9AF5027-738C-C34F-944F-1E6705F584BA}" srcOrd="0" destOrd="0" presId="urn:microsoft.com/office/officeart/2005/8/layout/list1"/>
    <dgm:cxn modelId="{F58598BF-294C-A743-9856-6F76C8AFACD7}" type="presParOf" srcId="{5ABE8EA5-982A-354E-B517-BC69B8B3F412}" destId="{0B336F4C-78D0-8848-9656-3145AF9E4E18}" srcOrd="1" destOrd="0" presId="urn:microsoft.com/office/officeart/2005/8/layout/list1"/>
    <dgm:cxn modelId="{6D792C61-3B0C-9946-97A2-44ED773453D1}" type="presParOf" srcId="{BAB9FE27-B3BD-7344-A92D-8B20CFF6487E}" destId="{061223C9-08BF-3A44-92AC-AB0613F3D772}" srcOrd="5" destOrd="0" presId="urn:microsoft.com/office/officeart/2005/8/layout/list1"/>
    <dgm:cxn modelId="{84350925-4024-834B-930E-389670A126A3}" type="presParOf" srcId="{BAB9FE27-B3BD-7344-A92D-8B20CFF6487E}" destId="{887D7559-AAD8-A64E-99C4-70A4D3A0320C}" srcOrd="6" destOrd="0" presId="urn:microsoft.com/office/officeart/2005/8/layout/list1"/>
    <dgm:cxn modelId="{821D12C7-36D8-FD43-BF93-89D872ACDD88}" type="presParOf" srcId="{BAB9FE27-B3BD-7344-A92D-8B20CFF6487E}" destId="{FAB9CE03-01D9-8C47-8F4B-0B218B789940}" srcOrd="7" destOrd="0" presId="urn:microsoft.com/office/officeart/2005/8/layout/list1"/>
    <dgm:cxn modelId="{E2B7CFB6-C262-BE4A-B536-26A47713184C}" type="presParOf" srcId="{BAB9FE27-B3BD-7344-A92D-8B20CFF6487E}" destId="{8731634A-6116-1C47-AF22-54578D6DA345}" srcOrd="8" destOrd="0" presId="urn:microsoft.com/office/officeart/2005/8/layout/list1"/>
    <dgm:cxn modelId="{A8677B60-96B4-0445-AD94-92CA0EB9B29C}" type="presParOf" srcId="{8731634A-6116-1C47-AF22-54578D6DA345}" destId="{47AB4169-9216-CB48-BAF8-2DEA67FF0A87}" srcOrd="0" destOrd="0" presId="urn:microsoft.com/office/officeart/2005/8/layout/list1"/>
    <dgm:cxn modelId="{13FB95D3-692E-4648-95CB-13C8EB9BCEE0}" type="presParOf" srcId="{8731634A-6116-1C47-AF22-54578D6DA345}" destId="{65E54B70-518B-1E4A-82FE-9F439B5B5891}" srcOrd="1" destOrd="0" presId="urn:microsoft.com/office/officeart/2005/8/layout/list1"/>
    <dgm:cxn modelId="{EF0487F4-737B-EA4A-9157-7A93578BF1D4}" type="presParOf" srcId="{BAB9FE27-B3BD-7344-A92D-8B20CFF6487E}" destId="{65C01706-482B-8A48-9EF2-8E04BD3E123D}" srcOrd="9" destOrd="0" presId="urn:microsoft.com/office/officeart/2005/8/layout/list1"/>
    <dgm:cxn modelId="{76C76C2D-FC86-C142-A07F-5B2C8FBFE6E1}" type="presParOf" srcId="{BAB9FE27-B3BD-7344-A92D-8B20CFF6487E}" destId="{D45126F9-7D46-EB45-A4FA-BF6855E094D7}" srcOrd="10" destOrd="0" presId="urn:microsoft.com/office/officeart/2005/8/layout/list1"/>
    <dgm:cxn modelId="{DD80AC9D-6F21-1B4D-91A4-1FC24EF0394B}" type="presParOf" srcId="{BAB9FE27-B3BD-7344-A92D-8B20CFF6487E}" destId="{487CC452-B9D2-7844-A09A-BFCE7A77F235}" srcOrd="11" destOrd="0" presId="urn:microsoft.com/office/officeart/2005/8/layout/list1"/>
    <dgm:cxn modelId="{0F871180-7CAF-5C40-9E87-976D96E1CF4F}" type="presParOf" srcId="{BAB9FE27-B3BD-7344-A92D-8B20CFF6487E}" destId="{E0E34E73-1E00-D249-8D1E-60D0742BABDF}" srcOrd="12" destOrd="0" presId="urn:microsoft.com/office/officeart/2005/8/layout/list1"/>
    <dgm:cxn modelId="{84217035-335F-1B4E-8422-32AFD6FB5CAF}" type="presParOf" srcId="{E0E34E73-1E00-D249-8D1E-60D0742BABDF}" destId="{4207A697-6FBA-DB4A-A790-2F498B8FA110}" srcOrd="0" destOrd="0" presId="urn:microsoft.com/office/officeart/2005/8/layout/list1"/>
    <dgm:cxn modelId="{4EDE64F6-4756-184C-B7D2-7195AA07A67D}" type="presParOf" srcId="{E0E34E73-1E00-D249-8D1E-60D0742BABDF}" destId="{3E4CD947-0F1E-CE4A-B864-CC0A6B9AFA3A}" srcOrd="1" destOrd="0" presId="urn:microsoft.com/office/officeart/2005/8/layout/list1"/>
    <dgm:cxn modelId="{ED396CD7-9796-A44D-9817-6EE256570754}" type="presParOf" srcId="{BAB9FE27-B3BD-7344-A92D-8B20CFF6487E}" destId="{1A284AA2-B079-C349-A430-195825BB2EA7}" srcOrd="13" destOrd="0" presId="urn:microsoft.com/office/officeart/2005/8/layout/list1"/>
    <dgm:cxn modelId="{48D791DF-0CB2-C24D-ACBE-4A3B1ADF0BFD}" type="presParOf" srcId="{BAB9FE27-B3BD-7344-A92D-8B20CFF6487E}" destId="{96C9BF54-0E2D-9E41-A694-C2EA5B20358B}" srcOrd="14" destOrd="0" presId="urn:microsoft.com/office/officeart/2005/8/layout/list1"/>
    <dgm:cxn modelId="{7AE80FD7-25E3-5D49-A203-1CF47AEB17DB}" type="presParOf" srcId="{BAB9FE27-B3BD-7344-A92D-8B20CFF6487E}" destId="{FA6E8D1C-06B6-794B-A4A9-80B15A0B1546}" srcOrd="15" destOrd="0" presId="urn:microsoft.com/office/officeart/2005/8/layout/list1"/>
    <dgm:cxn modelId="{AE2040A5-CCD5-6B4C-9FD8-79913742299F}" type="presParOf" srcId="{BAB9FE27-B3BD-7344-A92D-8B20CFF6487E}" destId="{ED9FACD0-A281-F54D-9928-7CBE3C4EB4A3}" srcOrd="16" destOrd="0" presId="urn:microsoft.com/office/officeart/2005/8/layout/list1"/>
    <dgm:cxn modelId="{12EE283F-D302-664D-A193-A87A7CEF78A2}" type="presParOf" srcId="{ED9FACD0-A281-F54D-9928-7CBE3C4EB4A3}" destId="{102DB004-D2AD-664C-8D98-57D47449AB40}" srcOrd="0" destOrd="0" presId="urn:microsoft.com/office/officeart/2005/8/layout/list1"/>
    <dgm:cxn modelId="{1D2B60A4-9A5B-9C4A-9B4E-B3B9C8B04D19}" type="presParOf" srcId="{ED9FACD0-A281-F54D-9928-7CBE3C4EB4A3}" destId="{9B71DA4B-8F15-6947-ABA5-0973BA9CBB9F}" srcOrd="1" destOrd="0" presId="urn:microsoft.com/office/officeart/2005/8/layout/list1"/>
    <dgm:cxn modelId="{B10914A1-4217-FF46-97FB-D2B2D567AF20}" type="presParOf" srcId="{BAB9FE27-B3BD-7344-A92D-8B20CFF6487E}" destId="{101C1066-94E4-EB4D-A5FA-07E3A3CABB38}" srcOrd="17" destOrd="0" presId="urn:microsoft.com/office/officeart/2005/8/layout/list1"/>
    <dgm:cxn modelId="{7408B3E0-9C68-534F-B19A-EBF0EFA33136}" type="presParOf" srcId="{BAB9FE27-B3BD-7344-A92D-8B20CFF6487E}" destId="{5E54CCF2-7F67-864A-8ED1-6DB5B90CAE81}"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B3019-5D22-C546-AAC3-07B2BE82F314}">
      <dsp:nvSpPr>
        <dsp:cNvPr id="0" name=""/>
        <dsp:cNvSpPr/>
      </dsp:nvSpPr>
      <dsp:spPr>
        <a:xfrm>
          <a:off x="0" y="779933"/>
          <a:ext cx="6245265" cy="529200"/>
        </a:xfrm>
        <a:prstGeom prst="rect">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636B14F-AF3C-D94C-A69C-B75A1426B137}">
      <dsp:nvSpPr>
        <dsp:cNvPr id="0" name=""/>
        <dsp:cNvSpPr/>
      </dsp:nvSpPr>
      <dsp:spPr>
        <a:xfrm>
          <a:off x="312263" y="469973"/>
          <a:ext cx="4371685" cy="619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Scanning for flaws in the code</a:t>
          </a:r>
        </a:p>
      </dsp:txBody>
      <dsp:txXfrm>
        <a:off x="342525" y="500235"/>
        <a:ext cx="4311161" cy="559396"/>
      </dsp:txXfrm>
    </dsp:sp>
    <dsp:sp modelId="{887D7559-AAD8-A64E-99C4-70A4D3A0320C}">
      <dsp:nvSpPr>
        <dsp:cNvPr id="0" name=""/>
        <dsp:cNvSpPr/>
      </dsp:nvSpPr>
      <dsp:spPr>
        <a:xfrm>
          <a:off x="0" y="1732493"/>
          <a:ext cx="6245265" cy="529200"/>
        </a:xfrm>
        <a:prstGeom prst="rect">
          <a:avLst/>
        </a:prstGeom>
        <a:noFill/>
        <a:ln w="6350" cap="flat" cmpd="sng" algn="ctr">
          <a:solidFill>
            <a:schemeClr val="accent2">
              <a:hueOff val="-368213"/>
              <a:satOff val="-19592"/>
              <a:lumOff val="2108"/>
              <a:alphaOff val="0"/>
            </a:schemeClr>
          </a:solidFill>
          <a:prstDash val="solid"/>
          <a:miter lim="800000"/>
        </a:ln>
        <a:effectLst/>
      </dsp:spPr>
      <dsp:style>
        <a:lnRef idx="1">
          <a:scrgbClr r="0" g="0" b="0"/>
        </a:lnRef>
        <a:fillRef idx="1">
          <a:scrgbClr r="0" g="0" b="0"/>
        </a:fillRef>
        <a:effectRef idx="0">
          <a:scrgbClr r="0" g="0" b="0"/>
        </a:effectRef>
        <a:fontRef idx="minor"/>
      </dsp:style>
    </dsp:sp>
    <dsp:sp modelId="{0B336F4C-78D0-8848-9656-3145AF9E4E18}">
      <dsp:nvSpPr>
        <dsp:cNvPr id="0" name=""/>
        <dsp:cNvSpPr/>
      </dsp:nvSpPr>
      <dsp:spPr>
        <a:xfrm>
          <a:off x="312263" y="1422533"/>
          <a:ext cx="4371685" cy="619920"/>
        </a:xfrm>
        <a:prstGeom prst="roundRect">
          <a:avLst/>
        </a:prstGeom>
        <a:gradFill rotWithShape="0">
          <a:gsLst>
            <a:gs pos="0">
              <a:schemeClr val="accent2">
                <a:hueOff val="-368213"/>
                <a:satOff val="-19592"/>
                <a:lumOff val="2108"/>
                <a:alphaOff val="0"/>
                <a:satMod val="103000"/>
                <a:lumMod val="102000"/>
                <a:tint val="94000"/>
              </a:schemeClr>
            </a:gs>
            <a:gs pos="50000">
              <a:schemeClr val="accent2">
                <a:hueOff val="-368213"/>
                <a:satOff val="-19592"/>
                <a:lumOff val="2108"/>
                <a:alphaOff val="0"/>
                <a:satMod val="110000"/>
                <a:lumMod val="100000"/>
                <a:shade val="100000"/>
              </a:schemeClr>
            </a:gs>
            <a:gs pos="100000">
              <a:schemeClr val="accent2">
                <a:hueOff val="-368213"/>
                <a:satOff val="-19592"/>
                <a:lumOff val="21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Looking for common weaknesses and low-hanging fruit</a:t>
          </a:r>
        </a:p>
      </dsp:txBody>
      <dsp:txXfrm>
        <a:off x="342525" y="1452795"/>
        <a:ext cx="4311161" cy="559396"/>
      </dsp:txXfrm>
    </dsp:sp>
    <dsp:sp modelId="{D45126F9-7D46-EB45-A4FA-BF6855E094D7}">
      <dsp:nvSpPr>
        <dsp:cNvPr id="0" name=""/>
        <dsp:cNvSpPr/>
      </dsp:nvSpPr>
      <dsp:spPr>
        <a:xfrm>
          <a:off x="0" y="2685053"/>
          <a:ext cx="6245265" cy="529200"/>
        </a:xfrm>
        <a:prstGeom prst="rect">
          <a:avLst/>
        </a:prstGeom>
        <a:noFill/>
        <a:ln w="6350" cap="flat" cmpd="sng" algn="ctr">
          <a:solidFill>
            <a:schemeClr val="accent2">
              <a:hueOff val="-736425"/>
              <a:satOff val="-39184"/>
              <a:lumOff val="4216"/>
              <a:alphaOff val="0"/>
            </a:schemeClr>
          </a:solidFill>
          <a:prstDash val="solid"/>
          <a:miter lim="800000"/>
        </a:ln>
        <a:effectLst/>
      </dsp:spPr>
      <dsp:style>
        <a:lnRef idx="1">
          <a:scrgbClr r="0" g="0" b="0"/>
        </a:lnRef>
        <a:fillRef idx="1">
          <a:scrgbClr r="0" g="0" b="0"/>
        </a:fillRef>
        <a:effectRef idx="0">
          <a:scrgbClr r="0" g="0" b="0"/>
        </a:effectRef>
        <a:fontRef idx="minor"/>
      </dsp:style>
    </dsp:sp>
    <dsp:sp modelId="{65E54B70-518B-1E4A-82FE-9F439B5B5891}">
      <dsp:nvSpPr>
        <dsp:cNvPr id="0" name=""/>
        <dsp:cNvSpPr/>
      </dsp:nvSpPr>
      <dsp:spPr>
        <a:xfrm>
          <a:off x="312263" y="2375093"/>
          <a:ext cx="4371685" cy="619920"/>
        </a:xfrm>
        <a:prstGeom prst="roundRect">
          <a:avLst/>
        </a:prstGeom>
        <a:gradFill rotWithShape="0">
          <a:gsLst>
            <a:gs pos="0">
              <a:schemeClr val="accent2">
                <a:hueOff val="-736425"/>
                <a:satOff val="-39184"/>
                <a:lumOff val="4216"/>
                <a:alphaOff val="0"/>
                <a:satMod val="103000"/>
                <a:lumMod val="102000"/>
                <a:tint val="94000"/>
              </a:schemeClr>
            </a:gs>
            <a:gs pos="50000">
              <a:schemeClr val="accent2">
                <a:hueOff val="-736425"/>
                <a:satOff val="-39184"/>
                <a:lumOff val="4216"/>
                <a:alphaOff val="0"/>
                <a:satMod val="110000"/>
                <a:lumMod val="100000"/>
                <a:shade val="100000"/>
              </a:schemeClr>
            </a:gs>
            <a:gs pos="100000">
              <a:schemeClr val="accent2">
                <a:hueOff val="-736425"/>
                <a:satOff val="-39184"/>
                <a:lumOff val="421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Custom rules for your environment</a:t>
          </a:r>
        </a:p>
      </dsp:txBody>
      <dsp:txXfrm>
        <a:off x="342525" y="2405355"/>
        <a:ext cx="4311161" cy="559396"/>
      </dsp:txXfrm>
    </dsp:sp>
    <dsp:sp modelId="{96C9BF54-0E2D-9E41-A694-C2EA5B20358B}">
      <dsp:nvSpPr>
        <dsp:cNvPr id="0" name=""/>
        <dsp:cNvSpPr/>
      </dsp:nvSpPr>
      <dsp:spPr>
        <a:xfrm>
          <a:off x="0" y="3667430"/>
          <a:ext cx="6245265" cy="529200"/>
        </a:xfrm>
        <a:prstGeom prst="rect">
          <a:avLst/>
        </a:prstGeom>
        <a:noFill/>
        <a:ln w="6350" cap="flat" cmpd="sng" algn="ctr">
          <a:solidFill>
            <a:schemeClr val="accent2">
              <a:hueOff val="-1104638"/>
              <a:satOff val="-58775"/>
              <a:lumOff val="6323"/>
              <a:alphaOff val="0"/>
            </a:schemeClr>
          </a:solidFill>
          <a:prstDash val="solid"/>
          <a:miter lim="800000"/>
        </a:ln>
        <a:effectLst/>
      </dsp:spPr>
      <dsp:style>
        <a:lnRef idx="1">
          <a:scrgbClr r="0" g="0" b="0"/>
        </a:lnRef>
        <a:fillRef idx="1">
          <a:scrgbClr r="0" g="0" b="0"/>
        </a:fillRef>
        <a:effectRef idx="0">
          <a:scrgbClr r="0" g="0" b="0"/>
        </a:effectRef>
        <a:fontRef idx="minor"/>
      </dsp:style>
    </dsp:sp>
    <dsp:sp modelId="{3E4CD947-0F1E-CE4A-B864-CC0A6B9AFA3A}">
      <dsp:nvSpPr>
        <dsp:cNvPr id="0" name=""/>
        <dsp:cNvSpPr/>
      </dsp:nvSpPr>
      <dsp:spPr>
        <a:xfrm>
          <a:off x="312263" y="3327653"/>
          <a:ext cx="4371685" cy="619920"/>
        </a:xfrm>
        <a:prstGeom prst="roundRect">
          <a:avLst/>
        </a:prstGeom>
        <a:gradFill rotWithShape="0">
          <a:gsLst>
            <a:gs pos="0">
              <a:schemeClr val="accent2">
                <a:hueOff val="-1104638"/>
                <a:satOff val="-58775"/>
                <a:lumOff val="6323"/>
                <a:alphaOff val="0"/>
                <a:satMod val="103000"/>
                <a:lumMod val="102000"/>
                <a:tint val="94000"/>
              </a:schemeClr>
            </a:gs>
            <a:gs pos="50000">
              <a:schemeClr val="accent2">
                <a:hueOff val="-1104638"/>
                <a:satOff val="-58775"/>
                <a:lumOff val="6323"/>
                <a:alphaOff val="0"/>
                <a:satMod val="110000"/>
                <a:lumMod val="100000"/>
                <a:shade val="100000"/>
              </a:schemeClr>
            </a:gs>
            <a:gs pos="100000">
              <a:schemeClr val="accent2">
                <a:hueOff val="-1104638"/>
                <a:satOff val="-58775"/>
                <a:lumOff val="63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Pre-deployment protection</a:t>
          </a:r>
        </a:p>
      </dsp:txBody>
      <dsp:txXfrm>
        <a:off x="342525" y="3357915"/>
        <a:ext cx="4311161" cy="559396"/>
      </dsp:txXfrm>
    </dsp:sp>
    <dsp:sp modelId="{5E54CCF2-7F67-864A-8ED1-6DB5B90CAE81}">
      <dsp:nvSpPr>
        <dsp:cNvPr id="0" name=""/>
        <dsp:cNvSpPr/>
      </dsp:nvSpPr>
      <dsp:spPr>
        <a:xfrm>
          <a:off x="0" y="4590173"/>
          <a:ext cx="6245265" cy="529200"/>
        </a:xfrm>
        <a:prstGeom prst="rect">
          <a:avLst/>
        </a:prstGeom>
        <a:noFill/>
        <a:ln w="6350" cap="flat" cmpd="sng" algn="ctr">
          <a:solidFill>
            <a:schemeClr val="accent2">
              <a:hueOff val="-1472851"/>
              <a:satOff val="-78367"/>
              <a:lumOff val="8431"/>
              <a:alphaOff val="0"/>
            </a:schemeClr>
          </a:solidFill>
          <a:prstDash val="solid"/>
          <a:miter lim="800000"/>
        </a:ln>
        <a:effectLst/>
      </dsp:spPr>
      <dsp:style>
        <a:lnRef idx="1">
          <a:scrgbClr r="0" g="0" b="0"/>
        </a:lnRef>
        <a:fillRef idx="1">
          <a:scrgbClr r="0" g="0" b="0"/>
        </a:fillRef>
        <a:effectRef idx="0">
          <a:scrgbClr r="0" g="0" b="0"/>
        </a:effectRef>
        <a:fontRef idx="minor"/>
      </dsp:style>
    </dsp:sp>
    <dsp:sp modelId="{9B71DA4B-8F15-6947-ABA5-0973BA9CBB9F}">
      <dsp:nvSpPr>
        <dsp:cNvPr id="0" name=""/>
        <dsp:cNvSpPr/>
      </dsp:nvSpPr>
      <dsp:spPr>
        <a:xfrm>
          <a:off x="312263" y="4280213"/>
          <a:ext cx="4371685" cy="619920"/>
        </a:xfrm>
        <a:prstGeom prst="roundRect">
          <a:avLst/>
        </a:prstGeom>
        <a:gradFill rotWithShape="0">
          <a:gsLst>
            <a:gs pos="0">
              <a:schemeClr val="accent2">
                <a:hueOff val="-1472851"/>
                <a:satOff val="-78367"/>
                <a:lumOff val="8431"/>
                <a:alphaOff val="0"/>
                <a:satMod val="103000"/>
                <a:lumMod val="102000"/>
                <a:tint val="94000"/>
              </a:schemeClr>
            </a:gs>
            <a:gs pos="50000">
              <a:schemeClr val="accent2">
                <a:hueOff val="-1472851"/>
                <a:satOff val="-78367"/>
                <a:lumOff val="8431"/>
                <a:alphaOff val="0"/>
                <a:satMod val="110000"/>
                <a:lumMod val="100000"/>
                <a:shade val="100000"/>
              </a:schemeClr>
            </a:gs>
            <a:gs pos="100000">
              <a:schemeClr val="accent2">
                <a:hueOff val="-1472851"/>
                <a:satOff val="-78367"/>
                <a:lumOff val="843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Non-dynamic</a:t>
          </a:r>
        </a:p>
      </dsp:txBody>
      <dsp:txXfrm>
        <a:off x="342525" y="4310475"/>
        <a:ext cx="4311161"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99654B3-9621-2713-3AD7-443A91244B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E8E6445-BA7F-49DC-4D00-AE9EC2FAC2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EC0F2C-E628-40C1-A541-012C2A38305D}" type="datetimeFigureOut">
              <a:rPr lang="en-US" smtClean="0"/>
              <a:t>10/24/23</a:t>
            </a:fld>
            <a:endParaRPr lang="en-US"/>
          </a:p>
        </p:txBody>
      </p:sp>
      <p:sp>
        <p:nvSpPr>
          <p:cNvPr id="4" name="Footer Placeholder 3">
            <a:extLst>
              <a:ext uri="{FF2B5EF4-FFF2-40B4-BE49-F238E27FC236}">
                <a16:creationId xmlns:a16="http://schemas.microsoft.com/office/drawing/2014/main" id="{D9CB5CDE-FEF9-2D39-993B-4A900E012E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D4409E5-0105-B623-EA75-F2D545217E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4CB8B9-DC98-4123-82F6-6B0B4BA92787}" type="slidenum">
              <a:rPr lang="en-US" smtClean="0"/>
              <a:t>‹#›</a:t>
            </a:fld>
            <a:endParaRPr lang="en-US"/>
          </a:p>
        </p:txBody>
      </p:sp>
    </p:spTree>
    <p:extLst>
      <p:ext uri="{BB962C8B-B14F-4D97-AF65-F5344CB8AC3E}">
        <p14:creationId xmlns:p14="http://schemas.microsoft.com/office/powerpoint/2010/main" val="3450815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1DFE6-EAF5-473D-AA43-122C92509A6D}" type="datetimeFigureOut">
              <a:rPr lang="en-US" smtClean="0"/>
              <a:t>10/24/23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348CD-ECE8-46C0-A26B-146C1C72F863}" type="slidenum">
              <a:rPr lang="en-US" smtClean="0"/>
              <a:t>‹#›</a:t>
            </a:fld>
            <a:endParaRPr lang="en-US"/>
          </a:p>
        </p:txBody>
      </p:sp>
    </p:spTree>
    <p:extLst>
      <p:ext uri="{BB962C8B-B14F-4D97-AF65-F5344CB8AC3E}">
        <p14:creationId xmlns:p14="http://schemas.microsoft.com/office/powerpoint/2010/main" val="1198109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1</a:t>
            </a:fld>
            <a:endParaRPr lang="en-US"/>
          </a:p>
        </p:txBody>
      </p:sp>
    </p:spTree>
    <p:extLst>
      <p:ext uri="{BB962C8B-B14F-4D97-AF65-F5344CB8AC3E}">
        <p14:creationId xmlns:p14="http://schemas.microsoft.com/office/powerpoint/2010/main" val="637509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developer.hashicorp.com</a:t>
            </a:r>
            <a:r>
              <a:rPr lang="en-US" dirty="0"/>
              <a:t>/terraform/language/data-sources</a:t>
            </a:r>
          </a:p>
        </p:txBody>
      </p:sp>
      <p:sp>
        <p:nvSpPr>
          <p:cNvPr id="4" name="Slide Number Placeholder 3"/>
          <p:cNvSpPr>
            <a:spLocks noGrp="1"/>
          </p:cNvSpPr>
          <p:nvPr>
            <p:ph type="sldNum" sz="quarter" idx="5"/>
          </p:nvPr>
        </p:nvSpPr>
        <p:spPr/>
        <p:txBody>
          <a:bodyPr/>
          <a:lstStyle/>
          <a:p>
            <a:fld id="{C89348CD-ECE8-46C0-A26B-146C1C72F863}" type="slidenum">
              <a:rPr lang="en-US" smtClean="0"/>
              <a:t>28</a:t>
            </a:fld>
            <a:endParaRPr lang="en-US"/>
          </a:p>
        </p:txBody>
      </p:sp>
    </p:spTree>
    <p:extLst>
      <p:ext uri="{BB962C8B-B14F-4D97-AF65-F5344CB8AC3E}">
        <p14:creationId xmlns:p14="http://schemas.microsoft.com/office/powerpoint/2010/main" val="147360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developer.hashicorp.com</a:t>
            </a:r>
            <a:r>
              <a:rPr lang="en-US" dirty="0"/>
              <a:t>/terraform/language/data-sources</a:t>
            </a:r>
          </a:p>
        </p:txBody>
      </p:sp>
      <p:sp>
        <p:nvSpPr>
          <p:cNvPr id="4" name="Slide Number Placeholder 3"/>
          <p:cNvSpPr>
            <a:spLocks noGrp="1"/>
          </p:cNvSpPr>
          <p:nvPr>
            <p:ph type="sldNum" sz="quarter" idx="5"/>
          </p:nvPr>
        </p:nvSpPr>
        <p:spPr/>
        <p:txBody>
          <a:bodyPr/>
          <a:lstStyle/>
          <a:p>
            <a:fld id="{C89348CD-ECE8-46C0-A26B-146C1C72F863}" type="slidenum">
              <a:rPr lang="en-US" smtClean="0"/>
              <a:t>29</a:t>
            </a:fld>
            <a:endParaRPr lang="en-US"/>
          </a:p>
        </p:txBody>
      </p:sp>
    </p:spTree>
    <p:extLst>
      <p:ext uri="{BB962C8B-B14F-4D97-AF65-F5344CB8AC3E}">
        <p14:creationId xmlns:p14="http://schemas.microsoft.com/office/powerpoint/2010/main" val="3443455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developer.hashicorp.com</a:t>
            </a:r>
            <a:r>
              <a:rPr lang="en-US" dirty="0"/>
              <a:t>/terraform/language/data-sources</a:t>
            </a:r>
          </a:p>
        </p:txBody>
      </p:sp>
      <p:sp>
        <p:nvSpPr>
          <p:cNvPr id="4" name="Slide Number Placeholder 3"/>
          <p:cNvSpPr>
            <a:spLocks noGrp="1"/>
          </p:cNvSpPr>
          <p:nvPr>
            <p:ph type="sldNum" sz="quarter" idx="5"/>
          </p:nvPr>
        </p:nvSpPr>
        <p:spPr/>
        <p:txBody>
          <a:bodyPr/>
          <a:lstStyle/>
          <a:p>
            <a:fld id="{C89348CD-ECE8-46C0-A26B-146C1C72F863}" type="slidenum">
              <a:rPr lang="en-US" smtClean="0"/>
              <a:t>30</a:t>
            </a:fld>
            <a:endParaRPr lang="en-US"/>
          </a:p>
        </p:txBody>
      </p:sp>
    </p:spTree>
    <p:extLst>
      <p:ext uri="{BB962C8B-B14F-4D97-AF65-F5344CB8AC3E}">
        <p14:creationId xmlns:p14="http://schemas.microsoft.com/office/powerpoint/2010/main" val="803394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38</a:t>
            </a:fld>
            <a:endParaRPr lang="en-US"/>
          </a:p>
        </p:txBody>
      </p:sp>
    </p:spTree>
    <p:extLst>
      <p:ext uri="{BB962C8B-B14F-4D97-AF65-F5344CB8AC3E}">
        <p14:creationId xmlns:p14="http://schemas.microsoft.com/office/powerpoint/2010/main" val="803860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42</a:t>
            </a:fld>
            <a:endParaRPr lang="en-US"/>
          </a:p>
        </p:txBody>
      </p:sp>
    </p:spTree>
    <p:extLst>
      <p:ext uri="{BB962C8B-B14F-4D97-AF65-F5344CB8AC3E}">
        <p14:creationId xmlns:p14="http://schemas.microsoft.com/office/powerpoint/2010/main" val="89416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43</a:t>
            </a:fld>
            <a:endParaRPr lang="en-US"/>
          </a:p>
        </p:txBody>
      </p:sp>
    </p:spTree>
    <p:extLst>
      <p:ext uri="{BB962C8B-B14F-4D97-AF65-F5344CB8AC3E}">
        <p14:creationId xmlns:p14="http://schemas.microsoft.com/office/powerpoint/2010/main" val="296653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44</a:t>
            </a:fld>
            <a:endParaRPr lang="en-US"/>
          </a:p>
        </p:txBody>
      </p:sp>
    </p:spTree>
    <p:extLst>
      <p:ext uri="{BB962C8B-B14F-4D97-AF65-F5344CB8AC3E}">
        <p14:creationId xmlns:p14="http://schemas.microsoft.com/office/powerpoint/2010/main" val="3953710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45</a:t>
            </a:fld>
            <a:endParaRPr lang="en-US"/>
          </a:p>
        </p:txBody>
      </p:sp>
    </p:spTree>
    <p:extLst>
      <p:ext uri="{BB962C8B-B14F-4D97-AF65-F5344CB8AC3E}">
        <p14:creationId xmlns:p14="http://schemas.microsoft.com/office/powerpoint/2010/main" val="311538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46</a:t>
            </a:fld>
            <a:endParaRPr lang="en-US"/>
          </a:p>
        </p:txBody>
      </p:sp>
    </p:spTree>
    <p:extLst>
      <p:ext uri="{BB962C8B-B14F-4D97-AF65-F5344CB8AC3E}">
        <p14:creationId xmlns:p14="http://schemas.microsoft.com/office/powerpoint/2010/main" val="2492614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47</a:t>
            </a:fld>
            <a:endParaRPr lang="en-US"/>
          </a:p>
        </p:txBody>
      </p:sp>
    </p:spTree>
    <p:extLst>
      <p:ext uri="{BB962C8B-B14F-4D97-AF65-F5344CB8AC3E}">
        <p14:creationId xmlns:p14="http://schemas.microsoft.com/office/powerpoint/2010/main" val="1373007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Sandwich analogy</a:t>
            </a:r>
          </a:p>
          <a:p>
            <a:r>
              <a:rPr lang="en-US" dirty="0"/>
              <a:t>	- Give me a ham sandwich</a:t>
            </a:r>
          </a:p>
          <a:p>
            <a:r>
              <a:rPr lang="en-US" dirty="0"/>
              <a:t>	- I want two slices of bread, cheese, tomato, and ham</a:t>
            </a:r>
          </a:p>
          <a:p>
            <a:endParaRPr lang="en-US" dirty="0"/>
          </a:p>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13</a:t>
            </a:fld>
            <a:endParaRPr lang="en-US"/>
          </a:p>
        </p:txBody>
      </p:sp>
    </p:spTree>
    <p:extLst>
      <p:ext uri="{BB962C8B-B14F-4D97-AF65-F5344CB8AC3E}">
        <p14:creationId xmlns:p14="http://schemas.microsoft.com/office/powerpoint/2010/main" val="2413315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53</a:t>
            </a:fld>
            <a:endParaRPr lang="en-US"/>
          </a:p>
        </p:txBody>
      </p:sp>
    </p:spTree>
    <p:extLst>
      <p:ext uri="{BB962C8B-B14F-4D97-AF65-F5344CB8AC3E}">
        <p14:creationId xmlns:p14="http://schemas.microsoft.com/office/powerpoint/2010/main" val="1462748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64</a:t>
            </a:fld>
            <a:endParaRPr lang="en-US"/>
          </a:p>
        </p:txBody>
      </p:sp>
    </p:spTree>
    <p:extLst>
      <p:ext uri="{BB962C8B-B14F-4D97-AF65-F5344CB8AC3E}">
        <p14:creationId xmlns:p14="http://schemas.microsoft.com/office/powerpoint/2010/main" val="3006696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66</a:t>
            </a:fld>
            <a:endParaRPr lang="en-US"/>
          </a:p>
        </p:txBody>
      </p:sp>
    </p:spTree>
    <p:extLst>
      <p:ext uri="{BB962C8B-B14F-4D97-AF65-F5344CB8AC3E}">
        <p14:creationId xmlns:p14="http://schemas.microsoft.com/office/powerpoint/2010/main" val="482378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67</a:t>
            </a:fld>
            <a:endParaRPr lang="en-US"/>
          </a:p>
        </p:txBody>
      </p:sp>
    </p:spTree>
    <p:extLst>
      <p:ext uri="{BB962C8B-B14F-4D97-AF65-F5344CB8AC3E}">
        <p14:creationId xmlns:p14="http://schemas.microsoft.com/office/powerpoint/2010/main" val="3844052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68</a:t>
            </a:fld>
            <a:endParaRPr lang="en-US"/>
          </a:p>
        </p:txBody>
      </p:sp>
    </p:spTree>
    <p:extLst>
      <p:ext uri="{BB962C8B-B14F-4D97-AF65-F5344CB8AC3E}">
        <p14:creationId xmlns:p14="http://schemas.microsoft.com/office/powerpoint/2010/main" val="1693042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70</a:t>
            </a:fld>
            <a:endParaRPr lang="en-US"/>
          </a:p>
        </p:txBody>
      </p:sp>
    </p:spTree>
    <p:extLst>
      <p:ext uri="{BB962C8B-B14F-4D97-AF65-F5344CB8AC3E}">
        <p14:creationId xmlns:p14="http://schemas.microsoft.com/office/powerpoint/2010/main" val="255012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14</a:t>
            </a:fld>
            <a:endParaRPr lang="en-US"/>
          </a:p>
        </p:txBody>
      </p:sp>
    </p:spTree>
    <p:extLst>
      <p:ext uri="{BB962C8B-B14F-4D97-AF65-F5344CB8AC3E}">
        <p14:creationId xmlns:p14="http://schemas.microsoft.com/office/powerpoint/2010/main" val="2076846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lab provider setup</a:t>
            </a:r>
          </a:p>
          <a:p>
            <a:endParaRPr lang="en-US" dirty="0"/>
          </a:p>
          <a:p>
            <a:r>
              <a:rPr lang="en-US" dirty="0"/>
              <a:t>https://</a:t>
            </a:r>
            <a:r>
              <a:rPr lang="en-US" dirty="0" err="1"/>
              <a:t>github.com</a:t>
            </a:r>
            <a:r>
              <a:rPr lang="en-US" dirty="0"/>
              <a:t>/r2dso/terra-</a:t>
            </a:r>
            <a:r>
              <a:rPr lang="en-US" dirty="0" err="1"/>
              <a:t>fied</a:t>
            </a:r>
            <a:r>
              <a:rPr lang="en-US" dirty="0"/>
              <a:t>/blob/main/</a:t>
            </a:r>
            <a:r>
              <a:rPr lang="en-US" dirty="0" err="1"/>
              <a:t>basic_terraform</a:t>
            </a:r>
            <a:r>
              <a:rPr lang="en-US" dirty="0"/>
              <a:t>/</a:t>
            </a:r>
            <a:r>
              <a:rPr lang="en-US" dirty="0" err="1"/>
              <a:t>provider.tf</a:t>
            </a:r>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17</a:t>
            </a:fld>
            <a:endParaRPr lang="en-US"/>
          </a:p>
        </p:txBody>
      </p:sp>
    </p:spTree>
    <p:extLst>
      <p:ext uri="{BB962C8B-B14F-4D97-AF65-F5344CB8AC3E}">
        <p14:creationId xmlns:p14="http://schemas.microsoft.com/office/powerpoint/2010/main" val="337283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18</a:t>
            </a:fld>
            <a:endParaRPr lang="en-US"/>
          </a:p>
        </p:txBody>
      </p:sp>
    </p:spTree>
    <p:extLst>
      <p:ext uri="{BB962C8B-B14F-4D97-AF65-F5344CB8AC3E}">
        <p14:creationId xmlns:p14="http://schemas.microsoft.com/office/powerpoint/2010/main" val="268691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cappyzawa</a:t>
            </a:r>
            <a:r>
              <a:rPr lang="en-US" dirty="0"/>
              <a:t>/terraform-provider-</a:t>
            </a:r>
            <a:r>
              <a:rPr lang="en-US" dirty="0" err="1"/>
              <a:t>christmas</a:t>
            </a:r>
            <a:r>
              <a:rPr lang="en-US" dirty="0"/>
              <a:t>-tree</a:t>
            </a:r>
          </a:p>
          <a:p>
            <a:r>
              <a:rPr lang="en-US" dirty="0"/>
              <a:t>https://</a:t>
            </a:r>
            <a:r>
              <a:rPr lang="en-US" dirty="0" err="1"/>
              <a:t>github.com</a:t>
            </a:r>
            <a:r>
              <a:rPr lang="en-US" dirty="0"/>
              <a:t>/</a:t>
            </a:r>
            <a:r>
              <a:rPr lang="en-US" dirty="0" err="1"/>
              <a:t>conradludgate</a:t>
            </a:r>
            <a:r>
              <a:rPr lang="en-US" dirty="0"/>
              <a:t>/terraform-provider-</a:t>
            </a:r>
            <a:r>
              <a:rPr lang="en-US" dirty="0" err="1"/>
              <a:t>spotify</a:t>
            </a:r>
            <a:endParaRPr lang="en-US" dirty="0"/>
          </a:p>
          <a:p>
            <a:r>
              <a:rPr lang="en-US" dirty="0"/>
              <a:t>https://</a:t>
            </a:r>
            <a:r>
              <a:rPr lang="en-US" dirty="0" err="1"/>
              <a:t>ndmckinley.github.io</a:t>
            </a:r>
            <a:r>
              <a:rPr lang="en-US" dirty="0"/>
              <a:t>/terraform-provider-dominos/</a:t>
            </a:r>
          </a:p>
        </p:txBody>
      </p:sp>
      <p:sp>
        <p:nvSpPr>
          <p:cNvPr id="4" name="Slide Number Placeholder 3"/>
          <p:cNvSpPr>
            <a:spLocks noGrp="1"/>
          </p:cNvSpPr>
          <p:nvPr>
            <p:ph type="sldNum" sz="quarter" idx="5"/>
          </p:nvPr>
        </p:nvSpPr>
        <p:spPr/>
        <p:txBody>
          <a:bodyPr/>
          <a:lstStyle/>
          <a:p>
            <a:fld id="{C89348CD-ECE8-46C0-A26B-146C1C72F863}" type="slidenum">
              <a:rPr lang="en-US" smtClean="0"/>
              <a:t>19</a:t>
            </a:fld>
            <a:endParaRPr lang="en-US"/>
          </a:p>
        </p:txBody>
      </p:sp>
    </p:spTree>
    <p:extLst>
      <p:ext uri="{BB962C8B-B14F-4D97-AF65-F5344CB8AC3E}">
        <p14:creationId xmlns:p14="http://schemas.microsoft.com/office/powerpoint/2010/main" val="1046421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backend configuration and the state file stored in S3 </a:t>
            </a:r>
          </a:p>
          <a:p>
            <a:endParaRPr lang="en-US" dirty="0"/>
          </a:p>
          <a:p>
            <a:r>
              <a:rPr lang="en-US" dirty="0"/>
              <a:t>https://</a:t>
            </a:r>
            <a:r>
              <a:rPr lang="en-US" dirty="0" err="1"/>
              <a:t>github.com</a:t>
            </a:r>
            <a:r>
              <a:rPr lang="en-US" dirty="0"/>
              <a:t>/r2dso/terra-</a:t>
            </a:r>
            <a:r>
              <a:rPr lang="en-US" dirty="0" err="1"/>
              <a:t>fied</a:t>
            </a:r>
            <a:r>
              <a:rPr lang="en-US" dirty="0"/>
              <a:t>/blob/main/</a:t>
            </a:r>
            <a:r>
              <a:rPr lang="en-US" dirty="0" err="1"/>
              <a:t>basic_terraform</a:t>
            </a:r>
            <a:r>
              <a:rPr lang="en-US" dirty="0"/>
              <a:t>/</a:t>
            </a:r>
            <a:r>
              <a:rPr lang="en-US" dirty="0" err="1"/>
              <a:t>backend.tf</a:t>
            </a:r>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22</a:t>
            </a:fld>
            <a:endParaRPr lang="en-US"/>
          </a:p>
        </p:txBody>
      </p:sp>
    </p:spTree>
    <p:extLst>
      <p:ext uri="{BB962C8B-B14F-4D97-AF65-F5344CB8AC3E}">
        <p14:creationId xmlns:p14="http://schemas.microsoft.com/office/powerpoint/2010/main" val="3806634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24</a:t>
            </a:fld>
            <a:endParaRPr lang="en-US"/>
          </a:p>
        </p:txBody>
      </p:sp>
    </p:spTree>
    <p:extLst>
      <p:ext uri="{BB962C8B-B14F-4D97-AF65-F5344CB8AC3E}">
        <p14:creationId xmlns:p14="http://schemas.microsoft.com/office/powerpoint/2010/main" val="3843730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25</a:t>
            </a:fld>
            <a:endParaRPr lang="en-US"/>
          </a:p>
        </p:txBody>
      </p:sp>
    </p:spTree>
    <p:extLst>
      <p:ext uri="{BB962C8B-B14F-4D97-AF65-F5344CB8AC3E}">
        <p14:creationId xmlns:p14="http://schemas.microsoft.com/office/powerpoint/2010/main" val="3643325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sv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F9525D2-7463-D90F-67DD-C5036F0B57B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0419" r="46239" b="27625"/>
          <a:stretch/>
        </p:blipFill>
        <p:spPr>
          <a:xfrm>
            <a:off x="838200" y="-1"/>
            <a:ext cx="11353800" cy="6858001"/>
          </a:xfrm>
          <a:prstGeom prst="rect">
            <a:avLst/>
          </a:prstGeom>
        </p:spPr>
      </p:pic>
      <p:pic>
        <p:nvPicPr>
          <p:cNvPr id="12" name="Graphic 11">
            <a:extLst>
              <a:ext uri="{FF2B5EF4-FFF2-40B4-BE49-F238E27FC236}">
                <a16:creationId xmlns:a16="http://schemas.microsoft.com/office/drawing/2014/main" id="{ED557D98-83B4-3056-5F92-D55894B023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06342" y="3602038"/>
            <a:ext cx="3375233" cy="605171"/>
          </a:xfrm>
          <a:prstGeom prst="rect">
            <a:avLst/>
          </a:prstGeom>
        </p:spPr>
      </p:pic>
      <p:sp>
        <p:nvSpPr>
          <p:cNvPr id="14" name="Picture Placeholder 13">
            <a:extLst>
              <a:ext uri="{FF2B5EF4-FFF2-40B4-BE49-F238E27FC236}">
                <a16:creationId xmlns:a16="http://schemas.microsoft.com/office/drawing/2014/main" id="{1D540886-9344-A2ED-FF94-0CB2FE6742DE}"/>
              </a:ext>
            </a:extLst>
          </p:cNvPr>
          <p:cNvSpPr>
            <a:spLocks noGrp="1"/>
          </p:cNvSpPr>
          <p:nvPr>
            <p:ph type="pic" sz="quarter" idx="10"/>
          </p:nvPr>
        </p:nvSpPr>
        <p:spPr>
          <a:xfrm>
            <a:off x="7644559" y="3905250"/>
            <a:ext cx="3376612" cy="912813"/>
          </a:xfrm>
          <a:prstGeom prst="rect">
            <a:avLst/>
          </a:prstGeom>
        </p:spPr>
        <p:txBody>
          <a:bodyPr/>
          <a:lstStyle/>
          <a:p>
            <a:endParaRPr lang="en-US" dirty="0"/>
          </a:p>
        </p:txBody>
      </p:sp>
      <p:sp>
        <p:nvSpPr>
          <p:cNvPr id="16" name="Text Placeholder 15">
            <a:extLst>
              <a:ext uri="{FF2B5EF4-FFF2-40B4-BE49-F238E27FC236}">
                <a16:creationId xmlns:a16="http://schemas.microsoft.com/office/drawing/2014/main" id="{A24CDDDF-E06D-9097-1C62-E8653BB45678}"/>
              </a:ext>
            </a:extLst>
          </p:cNvPr>
          <p:cNvSpPr>
            <a:spLocks noGrp="1"/>
          </p:cNvSpPr>
          <p:nvPr>
            <p:ph type="body" sz="quarter" idx="11" hasCustomPrompt="1"/>
          </p:nvPr>
        </p:nvSpPr>
        <p:spPr>
          <a:xfrm>
            <a:off x="7210426" y="3300060"/>
            <a:ext cx="4244879" cy="449263"/>
          </a:xfrm>
          <a:prstGeom prst="rect">
            <a:avLst/>
          </a:prstGeom>
        </p:spPr>
        <p:txBody>
          <a:bodyPr/>
          <a:lstStyle>
            <a:lvl1pPr marL="0" indent="0">
              <a:buNone/>
              <a:defRPr b="1" spc="180" baseline="0">
                <a:latin typeface="+mj-lt"/>
              </a:defRPr>
            </a:lvl1pPr>
          </a:lstStyle>
          <a:p>
            <a:pPr lvl="0"/>
            <a:r>
              <a:rPr lang="en-US" dirty="0"/>
              <a:t>Assessment Kickoff</a:t>
            </a:r>
          </a:p>
        </p:txBody>
      </p:sp>
    </p:spTree>
    <p:extLst>
      <p:ext uri="{BB962C8B-B14F-4D97-AF65-F5344CB8AC3E}">
        <p14:creationId xmlns:p14="http://schemas.microsoft.com/office/powerpoint/2010/main" val="157160898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1_Thre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7" name="Graphic 6">
            <a:extLst>
              <a:ext uri="{FF2B5EF4-FFF2-40B4-BE49-F238E27FC236}">
                <a16:creationId xmlns:a16="http://schemas.microsoft.com/office/drawing/2014/main" id="{B5B856FC-A91D-9F15-DA89-E4AD793219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
        <p:nvSpPr>
          <p:cNvPr id="3" name="Rectangle 2">
            <a:extLst>
              <a:ext uri="{FF2B5EF4-FFF2-40B4-BE49-F238E27FC236}">
                <a16:creationId xmlns:a16="http://schemas.microsoft.com/office/drawing/2014/main" id="{CD6D8F28-0EC4-EB63-0324-18AEEE14BDC8}"/>
              </a:ext>
            </a:extLst>
          </p:cNvPr>
          <p:cNvSpPr/>
          <p:nvPr userDrawn="1"/>
        </p:nvSpPr>
        <p:spPr>
          <a:xfrm>
            <a:off x="838199"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359FA67-3A06-3E22-D738-529287FBF730}"/>
              </a:ext>
            </a:extLst>
          </p:cNvPr>
          <p:cNvSpPr/>
          <p:nvPr userDrawn="1"/>
        </p:nvSpPr>
        <p:spPr>
          <a:xfrm>
            <a:off x="4452084"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D5575A-88FE-1301-345F-A03578E4F103}"/>
              </a:ext>
            </a:extLst>
          </p:cNvPr>
          <p:cNvSpPr/>
          <p:nvPr userDrawn="1"/>
        </p:nvSpPr>
        <p:spPr>
          <a:xfrm>
            <a:off x="8065969"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02A63C-BF22-7BD8-1065-90027E145480}"/>
              </a:ext>
            </a:extLst>
          </p:cNvPr>
          <p:cNvSpPr/>
          <p:nvPr userDrawn="1"/>
        </p:nvSpPr>
        <p:spPr>
          <a:xfrm>
            <a:off x="838199"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359697-6E16-497B-DC90-775BBE90B467}"/>
              </a:ext>
            </a:extLst>
          </p:cNvPr>
          <p:cNvSpPr/>
          <p:nvPr userDrawn="1"/>
        </p:nvSpPr>
        <p:spPr>
          <a:xfrm>
            <a:off x="4452084"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EADA1C-F364-3B20-5215-3BD57132C3B9}"/>
              </a:ext>
            </a:extLst>
          </p:cNvPr>
          <p:cNvSpPr/>
          <p:nvPr userDrawn="1"/>
        </p:nvSpPr>
        <p:spPr>
          <a:xfrm>
            <a:off x="8065969"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EB7F4F67-EB5B-FE0A-DAA5-1235B92CAC47}"/>
              </a:ext>
            </a:extLst>
          </p:cNvPr>
          <p:cNvSpPr>
            <a:spLocks noGrp="1"/>
          </p:cNvSpPr>
          <p:nvPr>
            <p:ph type="body" sz="quarter" idx="10" hasCustomPrompt="1"/>
          </p:nvPr>
        </p:nvSpPr>
        <p:spPr>
          <a:xfrm>
            <a:off x="904875"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1</a:t>
            </a:r>
          </a:p>
        </p:txBody>
      </p:sp>
      <p:sp>
        <p:nvSpPr>
          <p:cNvPr id="15" name="Text Placeholder 13">
            <a:extLst>
              <a:ext uri="{FF2B5EF4-FFF2-40B4-BE49-F238E27FC236}">
                <a16:creationId xmlns:a16="http://schemas.microsoft.com/office/drawing/2014/main" id="{80E71B5D-1434-78C8-721A-94F88ED5925F}"/>
              </a:ext>
            </a:extLst>
          </p:cNvPr>
          <p:cNvSpPr>
            <a:spLocks noGrp="1"/>
          </p:cNvSpPr>
          <p:nvPr>
            <p:ph type="body" sz="quarter" idx="11" hasCustomPrompt="1"/>
          </p:nvPr>
        </p:nvSpPr>
        <p:spPr>
          <a:xfrm>
            <a:off x="4543131"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2</a:t>
            </a:r>
          </a:p>
        </p:txBody>
      </p:sp>
      <p:sp>
        <p:nvSpPr>
          <p:cNvPr id="16" name="Text Placeholder 13">
            <a:extLst>
              <a:ext uri="{FF2B5EF4-FFF2-40B4-BE49-F238E27FC236}">
                <a16:creationId xmlns:a16="http://schemas.microsoft.com/office/drawing/2014/main" id="{5B33D789-DC01-7F64-10C7-A908FE6AB0EC}"/>
              </a:ext>
            </a:extLst>
          </p:cNvPr>
          <p:cNvSpPr>
            <a:spLocks noGrp="1"/>
          </p:cNvSpPr>
          <p:nvPr>
            <p:ph type="body" sz="quarter" idx="12" hasCustomPrompt="1"/>
          </p:nvPr>
        </p:nvSpPr>
        <p:spPr>
          <a:xfrm>
            <a:off x="8151693"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3</a:t>
            </a:r>
          </a:p>
        </p:txBody>
      </p:sp>
      <p:sp>
        <p:nvSpPr>
          <p:cNvPr id="20" name="Text Placeholder 16">
            <a:extLst>
              <a:ext uri="{FF2B5EF4-FFF2-40B4-BE49-F238E27FC236}">
                <a16:creationId xmlns:a16="http://schemas.microsoft.com/office/drawing/2014/main" id="{428B2830-D29A-8FD2-64A1-302E5A752EEF}"/>
              </a:ext>
            </a:extLst>
          </p:cNvPr>
          <p:cNvSpPr>
            <a:spLocks noGrp="1"/>
          </p:cNvSpPr>
          <p:nvPr>
            <p:ph type="body" sz="quarter" idx="14"/>
          </p:nvPr>
        </p:nvSpPr>
        <p:spPr>
          <a:xfrm>
            <a:off x="904876" y="2867025"/>
            <a:ext cx="3128794" cy="3150597"/>
          </a:xfrm>
          <a:prstGeom prst="rect">
            <a:avLst/>
          </a:prstGeom>
        </p:spPr>
        <p:txBody>
          <a:bodyPr/>
          <a:lstStyle>
            <a:lvl1pPr marL="228600" indent="-274320">
              <a:buSzPct val="140000"/>
              <a:buFont typeface="Readex Pro SemiBold" pitchFamily="2" charset="-78"/>
              <a:buChar char="&gt;"/>
              <a:defRPr sz="1800">
                <a:solidFill>
                  <a:schemeClr val="bg1"/>
                </a:solidFill>
              </a:defRPr>
            </a:lvl1pPr>
            <a:lvl2pPr marL="685800" indent="-274320">
              <a:buSzPct val="140000"/>
              <a:buFont typeface="Readex Pro SemiBold" pitchFamily="2" charset="-78"/>
              <a:buChar char="&gt;"/>
              <a:defRPr sz="1600">
                <a:solidFill>
                  <a:schemeClr val="bg1"/>
                </a:solidFill>
              </a:defRPr>
            </a:lvl2pPr>
            <a:lvl3pPr marL="1143000" indent="-274320">
              <a:buSzPct val="140000"/>
              <a:buFont typeface="Readex Pro SemiBold" pitchFamily="2" charset="-78"/>
              <a:buChar char="&gt;"/>
              <a:defRPr sz="1400">
                <a:solidFill>
                  <a:schemeClr val="bg1"/>
                </a:solidFill>
              </a:defRPr>
            </a:lvl3pPr>
            <a:lvl4pPr marL="1600200" indent="-274320">
              <a:buSzPct val="140000"/>
              <a:buFont typeface="Readex Pro SemiBold" pitchFamily="2" charset="-78"/>
              <a:buChar char="&gt;"/>
              <a:defRPr sz="1200">
                <a:solidFill>
                  <a:schemeClr val="bg1"/>
                </a:solidFill>
              </a:defRPr>
            </a:lvl4pPr>
            <a:lvl5pPr marL="2057400" indent="-274320">
              <a:buSzPct val="140000"/>
              <a:buFont typeface="Readex Pro SemiBold" pitchFamily="2" charset="-78"/>
              <a:buChar char="&gt;"/>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6">
            <a:extLst>
              <a:ext uri="{FF2B5EF4-FFF2-40B4-BE49-F238E27FC236}">
                <a16:creationId xmlns:a16="http://schemas.microsoft.com/office/drawing/2014/main" id="{7E7FDD3C-574C-9F24-0DE0-74FC744517C8}"/>
              </a:ext>
            </a:extLst>
          </p:cNvPr>
          <p:cNvSpPr>
            <a:spLocks noGrp="1"/>
          </p:cNvSpPr>
          <p:nvPr>
            <p:ph type="body" sz="quarter" idx="15"/>
          </p:nvPr>
        </p:nvSpPr>
        <p:spPr>
          <a:xfrm>
            <a:off x="4516755" y="2867025"/>
            <a:ext cx="3128794" cy="3150597"/>
          </a:xfrm>
          <a:prstGeom prst="rect">
            <a:avLst/>
          </a:prstGeom>
        </p:spPr>
        <p:txBody>
          <a:bodyPr/>
          <a:lstStyle>
            <a:lvl1pPr marL="228600" indent="-274320">
              <a:buSzPct val="140000"/>
              <a:buFont typeface="Readex Pro SemiBold" pitchFamily="2" charset="-78"/>
              <a:buChar char="&gt;"/>
              <a:defRPr sz="1800">
                <a:solidFill>
                  <a:schemeClr val="bg1"/>
                </a:solidFill>
              </a:defRPr>
            </a:lvl1pPr>
            <a:lvl2pPr marL="685800" indent="-274320">
              <a:buSzPct val="140000"/>
              <a:buFont typeface="Readex Pro SemiBold" pitchFamily="2" charset="-78"/>
              <a:buChar char="&gt;"/>
              <a:defRPr sz="1600">
                <a:solidFill>
                  <a:schemeClr val="bg1"/>
                </a:solidFill>
              </a:defRPr>
            </a:lvl2pPr>
            <a:lvl3pPr marL="1143000" indent="-274320">
              <a:buSzPct val="140000"/>
              <a:buFont typeface="Readex Pro SemiBold" pitchFamily="2" charset="-78"/>
              <a:buChar char="&gt;"/>
              <a:defRPr sz="1400">
                <a:solidFill>
                  <a:schemeClr val="bg1"/>
                </a:solidFill>
              </a:defRPr>
            </a:lvl3pPr>
            <a:lvl4pPr marL="1600200" indent="-274320">
              <a:buSzPct val="140000"/>
              <a:buFont typeface="Readex Pro SemiBold" pitchFamily="2" charset="-78"/>
              <a:buChar char="&gt;"/>
              <a:defRPr sz="1200">
                <a:solidFill>
                  <a:schemeClr val="bg1"/>
                </a:solidFill>
              </a:defRPr>
            </a:lvl4pPr>
            <a:lvl5pPr marL="2057400" indent="-274320">
              <a:buSzPct val="140000"/>
              <a:buFont typeface="Readex Pro SemiBold" pitchFamily="2" charset="-78"/>
              <a:buChar char="&gt;"/>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6">
            <a:extLst>
              <a:ext uri="{FF2B5EF4-FFF2-40B4-BE49-F238E27FC236}">
                <a16:creationId xmlns:a16="http://schemas.microsoft.com/office/drawing/2014/main" id="{DC53FB83-DA9C-499B-8767-34285E6739D4}"/>
              </a:ext>
            </a:extLst>
          </p:cNvPr>
          <p:cNvSpPr>
            <a:spLocks noGrp="1"/>
          </p:cNvSpPr>
          <p:nvPr>
            <p:ph type="body" sz="quarter" idx="16"/>
          </p:nvPr>
        </p:nvSpPr>
        <p:spPr>
          <a:xfrm>
            <a:off x="8128634" y="2867025"/>
            <a:ext cx="3128794" cy="3150597"/>
          </a:xfrm>
          <a:prstGeom prst="rect">
            <a:avLst/>
          </a:prstGeom>
        </p:spPr>
        <p:txBody>
          <a:bodyPr/>
          <a:lstStyle>
            <a:lvl1pPr marL="228600" indent="-274320">
              <a:buSzPct val="140000"/>
              <a:buFont typeface="Readex Pro SemiBold" pitchFamily="2" charset="-78"/>
              <a:buChar char="&gt;"/>
              <a:defRPr sz="1800">
                <a:solidFill>
                  <a:schemeClr val="bg1"/>
                </a:solidFill>
              </a:defRPr>
            </a:lvl1pPr>
            <a:lvl2pPr marL="685800" indent="-274320">
              <a:buSzPct val="140000"/>
              <a:buFont typeface="Readex Pro SemiBold" pitchFamily="2" charset="-78"/>
              <a:buChar char="&gt;"/>
              <a:defRPr sz="1600">
                <a:solidFill>
                  <a:schemeClr val="bg1"/>
                </a:solidFill>
              </a:defRPr>
            </a:lvl2pPr>
            <a:lvl3pPr marL="1143000" indent="-274320">
              <a:buSzPct val="140000"/>
              <a:buFont typeface="Readex Pro SemiBold" pitchFamily="2" charset="-78"/>
              <a:buChar char="&gt;"/>
              <a:defRPr sz="1400">
                <a:solidFill>
                  <a:schemeClr val="bg1"/>
                </a:solidFill>
              </a:defRPr>
            </a:lvl3pPr>
            <a:lvl4pPr marL="1600200" indent="-274320">
              <a:buSzPct val="140000"/>
              <a:buFont typeface="Readex Pro SemiBold" pitchFamily="2" charset="-78"/>
              <a:buChar char="&gt;"/>
              <a:defRPr sz="1200">
                <a:solidFill>
                  <a:schemeClr val="bg1"/>
                </a:solidFill>
              </a:defRPr>
            </a:lvl4pPr>
            <a:lvl5pPr marL="2057400" indent="-274320">
              <a:buSzPct val="140000"/>
              <a:buFont typeface="Readex Pro SemiBold" pitchFamily="2" charset="-78"/>
              <a:buChar char="&gt;"/>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0518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2_Thre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A15D-42CE-AE5B-FE54-C9B22481B1C7}"/>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defRPr lang="en-US" b="1" spc="180" baseline="0" dirty="0">
                <a:solidFill>
                  <a:schemeClr val="bg1"/>
                </a:solidFill>
              </a:defRPr>
            </a:lvl1pPr>
          </a:lstStyle>
          <a:p>
            <a:pPr lvl="0"/>
            <a:r>
              <a:rPr lang="en-US" dirty="0"/>
              <a:t>CLICK TO EDIT MASTER TITLE STYLE</a:t>
            </a:r>
          </a:p>
        </p:txBody>
      </p:sp>
      <p:sp>
        <p:nvSpPr>
          <p:cNvPr id="8" name="Slide Number Placeholder 5">
            <a:extLst>
              <a:ext uri="{FF2B5EF4-FFF2-40B4-BE49-F238E27FC236}">
                <a16:creationId xmlns:a16="http://schemas.microsoft.com/office/drawing/2014/main" id="{8727C8D3-9858-969F-5618-EFD336D4F94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9" name="Graphic 8">
            <a:extLst>
              <a:ext uri="{FF2B5EF4-FFF2-40B4-BE49-F238E27FC236}">
                <a16:creationId xmlns:a16="http://schemas.microsoft.com/office/drawing/2014/main" id="{39F155BC-03AB-74C2-4DEB-40F4A1E3CF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
        <p:nvSpPr>
          <p:cNvPr id="6" name="Text Placeholder 16">
            <a:extLst>
              <a:ext uri="{FF2B5EF4-FFF2-40B4-BE49-F238E27FC236}">
                <a16:creationId xmlns:a16="http://schemas.microsoft.com/office/drawing/2014/main" id="{6F14D2DB-2B4F-DFE9-C393-F4745E6C2BC0}"/>
              </a:ext>
            </a:extLst>
          </p:cNvPr>
          <p:cNvSpPr>
            <a:spLocks noGrp="1"/>
          </p:cNvSpPr>
          <p:nvPr>
            <p:ph type="body" sz="quarter" idx="14"/>
          </p:nvPr>
        </p:nvSpPr>
        <p:spPr>
          <a:xfrm>
            <a:off x="838200" y="1825625"/>
            <a:ext cx="3291840" cy="4351338"/>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6">
            <a:extLst>
              <a:ext uri="{FF2B5EF4-FFF2-40B4-BE49-F238E27FC236}">
                <a16:creationId xmlns:a16="http://schemas.microsoft.com/office/drawing/2014/main" id="{CAF8F1B7-2D8A-AB43-DB36-4217A4D9FD69}"/>
              </a:ext>
            </a:extLst>
          </p:cNvPr>
          <p:cNvSpPr>
            <a:spLocks noGrp="1"/>
          </p:cNvSpPr>
          <p:nvPr>
            <p:ph type="body" sz="quarter" idx="15"/>
          </p:nvPr>
        </p:nvSpPr>
        <p:spPr>
          <a:xfrm>
            <a:off x="4450079" y="1825625"/>
            <a:ext cx="3291840" cy="4351338"/>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6">
            <a:extLst>
              <a:ext uri="{FF2B5EF4-FFF2-40B4-BE49-F238E27FC236}">
                <a16:creationId xmlns:a16="http://schemas.microsoft.com/office/drawing/2014/main" id="{F93EA0DD-4500-1608-AEBB-AF9C2B51D5FF}"/>
              </a:ext>
            </a:extLst>
          </p:cNvPr>
          <p:cNvSpPr>
            <a:spLocks noGrp="1"/>
          </p:cNvSpPr>
          <p:nvPr>
            <p:ph type="body" sz="quarter" idx="16"/>
          </p:nvPr>
        </p:nvSpPr>
        <p:spPr>
          <a:xfrm>
            <a:off x="8061958" y="1825625"/>
            <a:ext cx="3291840" cy="4351338"/>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white letter on a black background&#10;&#10;Description automatically generated">
            <a:extLst>
              <a:ext uri="{FF2B5EF4-FFF2-40B4-BE49-F238E27FC236}">
                <a16:creationId xmlns:a16="http://schemas.microsoft.com/office/drawing/2014/main" id="{D1348338-E038-9E34-F888-DD68195532E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1720116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78C1-2EF9-41DC-55AB-E3239B97FB49}"/>
              </a:ext>
            </a:extLst>
          </p:cNvPr>
          <p:cNvSpPr>
            <a:spLocks noGrp="1"/>
          </p:cNvSpPr>
          <p:nvPr>
            <p:ph type="title" hasCustomPrompt="1"/>
          </p:nvPr>
        </p:nvSpPr>
        <p:spPr>
          <a:xfrm>
            <a:off x="839788" y="365125"/>
            <a:ext cx="10515600" cy="1325563"/>
          </a:xfrm>
          <a:prstGeom prst="rect">
            <a:avLst/>
          </a:prstGeom>
        </p:spPr>
        <p:txBody>
          <a:bodyPr vert="horz" lIns="91440" tIns="45720" rIns="91440" bIns="45720" rtlCol="0" anchor="ctr">
            <a:normAutofit/>
          </a:bodyPr>
          <a:lstStyle>
            <a:lvl1pPr>
              <a:defRPr lang="en-US" b="1" spc="180" baseline="0">
                <a:solidFill>
                  <a:schemeClr val="bg1"/>
                </a:solidFill>
              </a:defRPr>
            </a:lvl1pPr>
          </a:lstStyle>
          <a:p>
            <a:pPr lvl="0"/>
            <a:r>
              <a:rPr lang="en-US" dirty="0"/>
              <a:t>CLICK TO EDIT MASTER TITLE STYLE</a:t>
            </a:r>
          </a:p>
        </p:txBody>
      </p:sp>
      <p:sp>
        <p:nvSpPr>
          <p:cNvPr id="3" name="Text Placeholder 2">
            <a:extLst>
              <a:ext uri="{FF2B5EF4-FFF2-40B4-BE49-F238E27FC236}">
                <a16:creationId xmlns:a16="http://schemas.microsoft.com/office/drawing/2014/main" id="{9B0B125B-67E4-0895-CD17-CB4E7013D4CA}"/>
              </a:ext>
            </a:extLst>
          </p:cNvPr>
          <p:cNvSpPr>
            <a:spLocks noGrp="1"/>
          </p:cNvSpPr>
          <p:nvPr>
            <p:ph type="body" idx="1"/>
          </p:nvPr>
        </p:nvSpPr>
        <p:spPr>
          <a:xfrm>
            <a:off x="839788" y="1746863"/>
            <a:ext cx="5157787" cy="758211"/>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69A09209-970E-BA92-7385-DA646756FCD4}"/>
              </a:ext>
            </a:extLst>
          </p:cNvPr>
          <p:cNvSpPr>
            <a:spLocks noGrp="1"/>
          </p:cNvSpPr>
          <p:nvPr>
            <p:ph type="body" sz="quarter" idx="3"/>
          </p:nvPr>
        </p:nvSpPr>
        <p:spPr>
          <a:xfrm>
            <a:off x="6172200" y="1746863"/>
            <a:ext cx="5183188" cy="758211"/>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Slide Number Placeholder 5">
            <a:extLst>
              <a:ext uri="{FF2B5EF4-FFF2-40B4-BE49-F238E27FC236}">
                <a16:creationId xmlns:a16="http://schemas.microsoft.com/office/drawing/2014/main" id="{B22D4E4F-BEF7-E91A-EFAE-2FA7B6F7009C}"/>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11" name="Graphic 10">
            <a:extLst>
              <a:ext uri="{FF2B5EF4-FFF2-40B4-BE49-F238E27FC236}">
                <a16:creationId xmlns:a16="http://schemas.microsoft.com/office/drawing/2014/main" id="{539A948A-C959-691B-FFB6-937278ABF9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
        <p:nvSpPr>
          <p:cNvPr id="12" name="Text Placeholder 16">
            <a:extLst>
              <a:ext uri="{FF2B5EF4-FFF2-40B4-BE49-F238E27FC236}">
                <a16:creationId xmlns:a16="http://schemas.microsoft.com/office/drawing/2014/main" id="{25D9E5E8-6011-5C35-56C3-AC3D258C2EFE}"/>
              </a:ext>
            </a:extLst>
          </p:cNvPr>
          <p:cNvSpPr>
            <a:spLocks noGrp="1"/>
          </p:cNvSpPr>
          <p:nvPr>
            <p:ph type="body" sz="quarter" idx="12"/>
          </p:nvPr>
        </p:nvSpPr>
        <p:spPr>
          <a:xfrm>
            <a:off x="839788" y="2581275"/>
            <a:ext cx="5181600" cy="3613401"/>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6">
            <a:extLst>
              <a:ext uri="{FF2B5EF4-FFF2-40B4-BE49-F238E27FC236}">
                <a16:creationId xmlns:a16="http://schemas.microsoft.com/office/drawing/2014/main" id="{073713EC-5A9F-1719-93E7-74631ABBBFE6}"/>
              </a:ext>
            </a:extLst>
          </p:cNvPr>
          <p:cNvSpPr>
            <a:spLocks noGrp="1"/>
          </p:cNvSpPr>
          <p:nvPr>
            <p:ph type="body" sz="quarter" idx="13"/>
          </p:nvPr>
        </p:nvSpPr>
        <p:spPr>
          <a:xfrm>
            <a:off x="6172200" y="2581275"/>
            <a:ext cx="5181600" cy="3613401"/>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white letter on a black background&#10;&#10;Description automatically generated">
            <a:extLst>
              <a:ext uri="{FF2B5EF4-FFF2-40B4-BE49-F238E27FC236}">
                <a16:creationId xmlns:a16="http://schemas.microsoft.com/office/drawing/2014/main" id="{6E886128-FC54-DBE9-D923-E2D1A59C56D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105123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59DC-0853-38BC-2A46-7753FB9C93A5}"/>
              </a:ext>
            </a:extLst>
          </p:cNvPr>
          <p:cNvSpPr>
            <a:spLocks noGrp="1"/>
          </p:cNvSpPr>
          <p:nvPr>
            <p:ph type="title" hasCustomPrompt="1"/>
          </p:nvPr>
        </p:nvSpPr>
        <p:spPr>
          <a:xfrm>
            <a:off x="839788" y="457200"/>
            <a:ext cx="3932237" cy="1600200"/>
          </a:xfrm>
          <a:prstGeom prst="rect">
            <a:avLst/>
          </a:prstGeom>
        </p:spPr>
        <p:txBody>
          <a:bodyPr vert="horz" lIns="91440" tIns="45720" rIns="91440" bIns="45720" rtlCol="0" anchor="ctr">
            <a:normAutofit/>
          </a:bodyPr>
          <a:lstStyle>
            <a:lvl1pPr>
              <a:defRPr lang="en-US" sz="3600" b="1" spc="180" baseline="0" dirty="0">
                <a:solidFill>
                  <a:schemeClr val="bg1"/>
                </a:solidFill>
              </a:defRPr>
            </a:lvl1pPr>
          </a:lstStyle>
          <a:p>
            <a:pPr lvl="0"/>
            <a:r>
              <a:rPr lang="en-US" dirty="0"/>
              <a:t>CLICK TO EDIT MASTER TITLE STYLE</a:t>
            </a:r>
          </a:p>
        </p:txBody>
      </p:sp>
      <p:sp>
        <p:nvSpPr>
          <p:cNvPr id="4" name="Text Placeholder 3">
            <a:extLst>
              <a:ext uri="{FF2B5EF4-FFF2-40B4-BE49-F238E27FC236}">
                <a16:creationId xmlns:a16="http://schemas.microsoft.com/office/drawing/2014/main" id="{62D408A2-85AE-0F79-74E9-C49E3672BFA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C11CAF0C-ECB3-7B04-13F1-D302A70DFBF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9" name="Graphic 8">
            <a:extLst>
              <a:ext uri="{FF2B5EF4-FFF2-40B4-BE49-F238E27FC236}">
                <a16:creationId xmlns:a16="http://schemas.microsoft.com/office/drawing/2014/main" id="{A6C48473-69AD-47D7-AE8F-A274D68ECC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
        <p:nvSpPr>
          <p:cNvPr id="11" name="Text Placeholder 10">
            <a:extLst>
              <a:ext uri="{FF2B5EF4-FFF2-40B4-BE49-F238E27FC236}">
                <a16:creationId xmlns:a16="http://schemas.microsoft.com/office/drawing/2014/main" id="{1D6FECDD-2862-D3E4-4D30-3CEFB259BB49}"/>
              </a:ext>
            </a:extLst>
          </p:cNvPr>
          <p:cNvSpPr>
            <a:spLocks noGrp="1"/>
          </p:cNvSpPr>
          <p:nvPr>
            <p:ph type="body" sz="quarter" idx="10"/>
          </p:nvPr>
        </p:nvSpPr>
        <p:spPr>
          <a:xfrm>
            <a:off x="5183188" y="987425"/>
            <a:ext cx="6169025" cy="4873625"/>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white letter on a black background&#10;&#10;Description automatically generated">
            <a:extLst>
              <a:ext uri="{FF2B5EF4-FFF2-40B4-BE49-F238E27FC236}">
                <a16:creationId xmlns:a16="http://schemas.microsoft.com/office/drawing/2014/main" id="{8290F0C3-88C7-356E-E4FC-275EAFBC21B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1530510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9B50-3653-D7A5-9AB5-6B2623C47D81}"/>
              </a:ext>
            </a:extLst>
          </p:cNvPr>
          <p:cNvSpPr>
            <a:spLocks noGrp="1"/>
          </p:cNvSpPr>
          <p:nvPr>
            <p:ph type="title" hasCustomPrompt="1"/>
          </p:nvPr>
        </p:nvSpPr>
        <p:spPr>
          <a:xfrm>
            <a:off x="839788" y="457200"/>
            <a:ext cx="3932237" cy="1600200"/>
          </a:xfrm>
          <a:prstGeom prst="rect">
            <a:avLst/>
          </a:prstGeom>
        </p:spPr>
        <p:txBody>
          <a:bodyPr vert="horz" lIns="91440" tIns="45720" rIns="91440" bIns="45720" rtlCol="0" anchor="ctr">
            <a:normAutofit/>
          </a:bodyPr>
          <a:lstStyle>
            <a:lvl1pPr>
              <a:defRPr lang="en-US" sz="3600" b="1" spc="180" baseline="0">
                <a:solidFill>
                  <a:schemeClr val="bg1"/>
                </a:solidFill>
              </a:defRPr>
            </a:lvl1pPr>
          </a:lstStyle>
          <a:p>
            <a:pPr lvl="0"/>
            <a:r>
              <a:rPr lang="en-US" dirty="0"/>
              <a:t>CLICK TO EDIT MASTER TITLE STYLE</a:t>
            </a:r>
          </a:p>
        </p:txBody>
      </p:sp>
      <p:sp>
        <p:nvSpPr>
          <p:cNvPr id="3" name="Picture Placeholder 2">
            <a:extLst>
              <a:ext uri="{FF2B5EF4-FFF2-40B4-BE49-F238E27FC236}">
                <a16:creationId xmlns:a16="http://schemas.microsoft.com/office/drawing/2014/main" id="{6288FFC2-D793-2778-29C3-83F6E1302B84}"/>
              </a:ext>
            </a:extLst>
          </p:cNvPr>
          <p:cNvSpPr>
            <a:spLocks noGrp="1"/>
          </p:cNvSpPr>
          <p:nvPr>
            <p:ph type="pic" idx="1"/>
          </p:nvPr>
        </p:nvSpPr>
        <p:spPr>
          <a:xfrm>
            <a:off x="5183188" y="987425"/>
            <a:ext cx="6172200" cy="4873625"/>
          </a:xfrm>
          <a:prstGeom prst="rect">
            <a:avLst/>
          </a:prstGeo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C9C9F4-F9D0-D5CF-3B71-857B7AEB21D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80905C8F-16C4-0968-069B-E053B2E7D98E}"/>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9" name="Graphic 8">
            <a:extLst>
              <a:ext uri="{FF2B5EF4-FFF2-40B4-BE49-F238E27FC236}">
                <a16:creationId xmlns:a16="http://schemas.microsoft.com/office/drawing/2014/main" id="{72AD4C3B-A587-0CCF-86A7-8BCB310F37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pic>
        <p:nvPicPr>
          <p:cNvPr id="5" name="Picture 4" descr="A white letter on a black background&#10;&#10;Description automatically generated">
            <a:extLst>
              <a:ext uri="{FF2B5EF4-FFF2-40B4-BE49-F238E27FC236}">
                <a16:creationId xmlns:a16="http://schemas.microsoft.com/office/drawing/2014/main" id="{6A13BA40-F87C-1957-E668-48FCA48235C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3037346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DDA3398-10F9-AC04-18FB-5D479881F918}"/>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6" name="Graphic 5">
            <a:extLst>
              <a:ext uri="{FF2B5EF4-FFF2-40B4-BE49-F238E27FC236}">
                <a16:creationId xmlns:a16="http://schemas.microsoft.com/office/drawing/2014/main" id="{F67C182C-D8DD-65C8-EF45-B43AE43C3C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Tree>
    <p:extLst>
      <p:ext uri="{BB962C8B-B14F-4D97-AF65-F5344CB8AC3E}">
        <p14:creationId xmlns:p14="http://schemas.microsoft.com/office/powerpoint/2010/main" val="3634690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DC200423-D83A-6DDF-5A87-19BE014A394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4" name="Graphic 3">
            <a:extLst>
              <a:ext uri="{FF2B5EF4-FFF2-40B4-BE49-F238E27FC236}">
                <a16:creationId xmlns:a16="http://schemas.microsoft.com/office/drawing/2014/main" id="{4880041F-4905-4BD3-A395-CBD2310F83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43331" y="6302014"/>
            <a:ext cx="1945810" cy="348879"/>
          </a:xfrm>
          <a:prstGeom prst="rect">
            <a:avLst/>
          </a:prstGeom>
        </p:spPr>
      </p:pic>
    </p:spTree>
    <p:extLst>
      <p:ext uri="{BB962C8B-B14F-4D97-AF65-F5344CB8AC3E}">
        <p14:creationId xmlns:p14="http://schemas.microsoft.com/office/powerpoint/2010/main" val="1691767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623167D-3928-01D4-6B82-B2C537BD64F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0419" r="46239" b="27625"/>
          <a:stretch/>
        </p:blipFill>
        <p:spPr>
          <a:xfrm flipH="1">
            <a:off x="0" y="-1"/>
            <a:ext cx="11353800" cy="6858001"/>
          </a:xfrm>
          <a:prstGeom prst="rect">
            <a:avLst/>
          </a:prstGeom>
        </p:spPr>
      </p:pic>
      <p:pic>
        <p:nvPicPr>
          <p:cNvPr id="6" name="Graphic 5">
            <a:extLst>
              <a:ext uri="{FF2B5EF4-FFF2-40B4-BE49-F238E27FC236}">
                <a16:creationId xmlns:a16="http://schemas.microsoft.com/office/drawing/2014/main" id="{C634DAA8-35D2-34AD-5252-3A93EE7F3DC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06342" y="3602038"/>
            <a:ext cx="3375233" cy="605171"/>
          </a:xfrm>
          <a:prstGeom prst="rect">
            <a:avLst/>
          </a:prstGeom>
        </p:spPr>
      </p:pic>
      <p:sp>
        <p:nvSpPr>
          <p:cNvPr id="7" name="Text Placeholder 15">
            <a:extLst>
              <a:ext uri="{FF2B5EF4-FFF2-40B4-BE49-F238E27FC236}">
                <a16:creationId xmlns:a16="http://schemas.microsoft.com/office/drawing/2014/main" id="{0529A05B-F429-9B4F-ABBA-328E562827EB}"/>
              </a:ext>
            </a:extLst>
          </p:cNvPr>
          <p:cNvSpPr>
            <a:spLocks noGrp="1"/>
          </p:cNvSpPr>
          <p:nvPr>
            <p:ph type="body" sz="quarter" idx="11" hasCustomPrompt="1"/>
          </p:nvPr>
        </p:nvSpPr>
        <p:spPr>
          <a:xfrm>
            <a:off x="6677026" y="3679991"/>
            <a:ext cx="4244879" cy="449263"/>
          </a:xfrm>
          <a:prstGeom prst="rect">
            <a:avLst/>
          </a:prstGeom>
        </p:spPr>
        <p:txBody>
          <a:bodyPr/>
          <a:lstStyle>
            <a:lvl1pPr marL="0" indent="0" algn="ctr">
              <a:buNone/>
              <a:defRPr b="1" spc="180" baseline="0">
                <a:solidFill>
                  <a:schemeClr val="bg1"/>
                </a:solidFill>
                <a:latin typeface="+mj-lt"/>
              </a:defRPr>
            </a:lvl1pPr>
          </a:lstStyle>
          <a:p>
            <a:pPr lvl="0"/>
            <a:r>
              <a:rPr lang="en-US" dirty="0"/>
              <a:t>Thank you</a:t>
            </a:r>
          </a:p>
        </p:txBody>
      </p:sp>
    </p:spTree>
    <p:extLst>
      <p:ext uri="{BB962C8B-B14F-4D97-AF65-F5344CB8AC3E}">
        <p14:creationId xmlns:p14="http://schemas.microsoft.com/office/powerpoint/2010/main" val="1510054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F9525D2-7463-D90F-67DD-C5036F0B57B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0419" r="46239" b="27625"/>
          <a:stretch/>
        </p:blipFill>
        <p:spPr>
          <a:xfrm>
            <a:off x="838200" y="-1"/>
            <a:ext cx="11353800" cy="6858001"/>
          </a:xfrm>
          <a:prstGeom prst="rect">
            <a:avLst/>
          </a:prstGeom>
        </p:spPr>
      </p:pic>
      <p:pic>
        <p:nvPicPr>
          <p:cNvPr id="12" name="Graphic 11">
            <a:extLst>
              <a:ext uri="{FF2B5EF4-FFF2-40B4-BE49-F238E27FC236}">
                <a16:creationId xmlns:a16="http://schemas.microsoft.com/office/drawing/2014/main" id="{ED557D98-83B4-3056-5F92-D55894B023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06342" y="3602038"/>
            <a:ext cx="3375233" cy="605171"/>
          </a:xfrm>
          <a:prstGeom prst="rect">
            <a:avLst/>
          </a:prstGeom>
        </p:spPr>
      </p:pic>
      <p:sp>
        <p:nvSpPr>
          <p:cNvPr id="14" name="Picture Placeholder 13">
            <a:extLst>
              <a:ext uri="{FF2B5EF4-FFF2-40B4-BE49-F238E27FC236}">
                <a16:creationId xmlns:a16="http://schemas.microsoft.com/office/drawing/2014/main" id="{1D540886-9344-A2ED-FF94-0CB2FE6742DE}"/>
              </a:ext>
            </a:extLst>
          </p:cNvPr>
          <p:cNvSpPr>
            <a:spLocks noGrp="1"/>
          </p:cNvSpPr>
          <p:nvPr>
            <p:ph type="pic" sz="quarter" idx="10"/>
          </p:nvPr>
        </p:nvSpPr>
        <p:spPr>
          <a:xfrm>
            <a:off x="7644559" y="3905250"/>
            <a:ext cx="3376612" cy="912813"/>
          </a:xfrm>
          <a:prstGeom prst="rect">
            <a:avLst/>
          </a:prstGeom>
        </p:spPr>
        <p:txBody>
          <a:bodyPr/>
          <a:lstStyle>
            <a:lvl1pPr>
              <a:defRPr>
                <a:solidFill>
                  <a:schemeClr val="bg1"/>
                </a:solidFill>
              </a:defRPr>
            </a:lvl1pPr>
          </a:lstStyle>
          <a:p>
            <a:endParaRPr lang="en-US"/>
          </a:p>
        </p:txBody>
      </p:sp>
      <p:sp>
        <p:nvSpPr>
          <p:cNvPr id="16" name="Text Placeholder 15">
            <a:extLst>
              <a:ext uri="{FF2B5EF4-FFF2-40B4-BE49-F238E27FC236}">
                <a16:creationId xmlns:a16="http://schemas.microsoft.com/office/drawing/2014/main" id="{A24CDDDF-E06D-9097-1C62-E8653BB45678}"/>
              </a:ext>
            </a:extLst>
          </p:cNvPr>
          <p:cNvSpPr>
            <a:spLocks noGrp="1"/>
          </p:cNvSpPr>
          <p:nvPr>
            <p:ph type="body" sz="quarter" idx="11" hasCustomPrompt="1"/>
          </p:nvPr>
        </p:nvSpPr>
        <p:spPr>
          <a:xfrm>
            <a:off x="7210426" y="3377406"/>
            <a:ext cx="4244879" cy="449263"/>
          </a:xfrm>
          <a:prstGeom prst="rect">
            <a:avLst/>
          </a:prstGeom>
        </p:spPr>
        <p:txBody>
          <a:bodyPr/>
          <a:lstStyle>
            <a:lvl1pPr marL="0" indent="0">
              <a:buNone/>
              <a:defRPr b="1" spc="180" baseline="0">
                <a:solidFill>
                  <a:schemeClr val="bg1"/>
                </a:solidFill>
                <a:latin typeface="+mj-lt"/>
              </a:defRPr>
            </a:lvl1pPr>
          </a:lstStyle>
          <a:p>
            <a:pPr lvl="0"/>
            <a:r>
              <a:rPr lang="en-US" dirty="0"/>
              <a:t>Assessment Kickoff</a:t>
            </a:r>
          </a:p>
        </p:txBody>
      </p:sp>
    </p:spTree>
    <p:extLst>
      <p:ext uri="{BB962C8B-B14F-4D97-AF65-F5344CB8AC3E}">
        <p14:creationId xmlns:p14="http://schemas.microsoft.com/office/powerpoint/2010/main" val="330287744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71261EB9-77FC-EDE5-972E-FC679511BAB3}"/>
              </a:ext>
            </a:extLst>
          </p:cNvPr>
          <p:cNvPicPr>
            <a:picLocks noChangeAspect="1"/>
          </p:cNvPicPr>
          <p:nvPr userDrawn="1"/>
        </p:nvPicPr>
        <p:blipFill rotWithShape="1">
          <a:blip r:embed="rId2">
            <a:alphaModFix amt="50000"/>
            <a:extLst>
              <a:ext uri="{96DAC541-7B7A-43D3-8B79-37D633B846F1}">
                <asvg:svgBlip xmlns:asvg="http://schemas.microsoft.com/office/drawing/2016/SVG/main" r:embed="rId3"/>
              </a:ext>
            </a:extLst>
          </a:blip>
          <a:srcRect l="12808" b="10997"/>
          <a:stretch/>
        </p:blipFill>
        <p:spPr>
          <a:xfrm flipH="1" flipV="1">
            <a:off x="6817242" y="0"/>
            <a:ext cx="5374758" cy="3429000"/>
          </a:xfrm>
          <a:prstGeom prst="rect">
            <a:avLst/>
          </a:prstGeom>
        </p:spPr>
      </p:pic>
      <p:sp>
        <p:nvSpPr>
          <p:cNvPr id="21" name="Content Placeholder 8">
            <a:extLst>
              <a:ext uri="{FF2B5EF4-FFF2-40B4-BE49-F238E27FC236}">
                <a16:creationId xmlns:a16="http://schemas.microsoft.com/office/drawing/2014/main" id="{E5916B4B-DDA9-0B82-9F2A-EA9DB1F0BEE0}"/>
              </a:ext>
            </a:extLst>
          </p:cNvPr>
          <p:cNvSpPr>
            <a:spLocks noGrp="1"/>
          </p:cNvSpPr>
          <p:nvPr>
            <p:ph sz="quarter" idx="10"/>
          </p:nvPr>
        </p:nvSpPr>
        <p:spPr>
          <a:xfrm>
            <a:off x="1787007" y="2021477"/>
            <a:ext cx="9205913" cy="1767663"/>
          </a:xfrm>
          <a:prstGeom prst="rect">
            <a:avLst/>
          </a:prstGeom>
        </p:spPr>
        <p:txBody>
          <a:bodyPr>
            <a:spAutoFit/>
          </a:bodyPr>
          <a:lstStyle>
            <a:lvl1pPr marL="228600" indent="-274320">
              <a:spcAft>
                <a:spcPts val="1200"/>
              </a:spcAft>
              <a:buSzPct val="140000"/>
              <a:buFont typeface="Readex Pro SemiBold" pitchFamily="2" charset="-78"/>
              <a:buChar char="&gt;"/>
              <a:defRPr sz="1400" b="1">
                <a:solidFill>
                  <a:schemeClr val="bg1"/>
                </a:solidFill>
              </a:defRPr>
            </a:lvl1pPr>
            <a:lvl2pPr marL="685800" indent="-274320">
              <a:spcAft>
                <a:spcPts val="1200"/>
              </a:spcAft>
              <a:buSzPct val="140000"/>
              <a:buFont typeface="Readex Pro SemiBold" pitchFamily="2" charset="-78"/>
              <a:buChar char="&gt;"/>
              <a:defRPr sz="1200" b="1">
                <a:solidFill>
                  <a:schemeClr val="bg1"/>
                </a:solidFill>
              </a:defRPr>
            </a:lvl2pPr>
            <a:lvl3pPr marL="1143000" indent="-274320">
              <a:spcAft>
                <a:spcPts val="1200"/>
              </a:spcAft>
              <a:buSzPct val="140000"/>
              <a:buFont typeface="Readex Pro SemiBold" pitchFamily="2" charset="-78"/>
              <a:buChar char="&gt;"/>
              <a:defRPr sz="1100" b="1">
                <a:solidFill>
                  <a:schemeClr val="bg1"/>
                </a:solidFill>
              </a:defRPr>
            </a:lvl3pPr>
            <a:lvl4pPr marL="1600200" indent="-274320">
              <a:spcAft>
                <a:spcPts val="1200"/>
              </a:spcAft>
              <a:buSzPct val="140000"/>
              <a:buFont typeface="Readex Pro SemiBold" pitchFamily="2" charset="-78"/>
              <a:buChar char="&gt;"/>
              <a:defRPr sz="1050" b="1">
                <a:solidFill>
                  <a:schemeClr val="bg1"/>
                </a:solidFill>
              </a:defRPr>
            </a:lvl4pPr>
            <a:lvl5pPr marL="2057400" indent="-274320">
              <a:spcAft>
                <a:spcPts val="1200"/>
              </a:spcAft>
              <a:buSzPct val="140000"/>
              <a:buFont typeface="Readex Pro SemiBold" pitchFamily="2" charset="-78"/>
              <a:buChar char="&gt;"/>
              <a:defRPr sz="1050"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D2DE4D8B-1584-6C41-A620-19656A23672D}"/>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bg1"/>
                </a:solidFill>
              </a:defRPr>
            </a:lvl1pPr>
          </a:lstStyle>
          <a:p>
            <a:r>
              <a:rPr lang="en-US" dirty="0"/>
              <a:t>CLICK TO EDIT MASTER TITLE STYLE</a:t>
            </a:r>
          </a:p>
        </p:txBody>
      </p:sp>
      <p:sp>
        <p:nvSpPr>
          <p:cNvPr id="23" name="Slide Number Placeholder 5">
            <a:extLst>
              <a:ext uri="{FF2B5EF4-FFF2-40B4-BE49-F238E27FC236}">
                <a16:creationId xmlns:a16="http://schemas.microsoft.com/office/drawing/2014/main" id="{51B6A2E4-A10C-0009-E498-51916C9F9DE8}"/>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bg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solidFill>
              <a:effectLst/>
              <a:uLnTx/>
              <a:uFillTx/>
              <a:latin typeface="Helvetica"/>
              <a:ea typeface="+mn-ea"/>
              <a:cs typeface="+mn-cs"/>
            </a:endParaRPr>
          </a:p>
        </p:txBody>
      </p:sp>
      <p:pic>
        <p:nvPicPr>
          <p:cNvPr id="3" name="Graphic 2">
            <a:extLst>
              <a:ext uri="{FF2B5EF4-FFF2-40B4-BE49-F238E27FC236}">
                <a16:creationId xmlns:a16="http://schemas.microsoft.com/office/drawing/2014/main" id="{5AE0AD6F-99BA-CC74-546B-066E917622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274476846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880041F-4905-4BD3-A395-CBD2310F83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1083" y="926805"/>
            <a:ext cx="3766894" cy="675395"/>
          </a:xfrm>
          <a:prstGeom prst="rect">
            <a:avLst/>
          </a:prstGeom>
        </p:spPr>
      </p:pic>
      <p:pic>
        <p:nvPicPr>
          <p:cNvPr id="5" name="Graphic 4">
            <a:extLst>
              <a:ext uri="{FF2B5EF4-FFF2-40B4-BE49-F238E27FC236}">
                <a16:creationId xmlns:a16="http://schemas.microsoft.com/office/drawing/2014/main" id="{B793C442-391F-2B9D-6700-3DF45F6A566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6236" r="11178" b="1004"/>
          <a:stretch/>
        </p:blipFill>
        <p:spPr>
          <a:xfrm>
            <a:off x="2352674" y="0"/>
            <a:ext cx="9839326" cy="6858000"/>
          </a:xfrm>
          <a:prstGeom prst="rect">
            <a:avLst/>
          </a:prstGeom>
        </p:spPr>
      </p:pic>
      <p:sp>
        <p:nvSpPr>
          <p:cNvPr id="6" name="Picture Placeholder 13">
            <a:extLst>
              <a:ext uri="{FF2B5EF4-FFF2-40B4-BE49-F238E27FC236}">
                <a16:creationId xmlns:a16="http://schemas.microsoft.com/office/drawing/2014/main" id="{3B95B92B-F36D-311A-B173-65CD7D0818EA}"/>
              </a:ext>
            </a:extLst>
          </p:cNvPr>
          <p:cNvSpPr>
            <a:spLocks noGrp="1"/>
          </p:cNvSpPr>
          <p:nvPr>
            <p:ph type="pic" sz="quarter" idx="10"/>
          </p:nvPr>
        </p:nvSpPr>
        <p:spPr>
          <a:xfrm>
            <a:off x="3831265" y="2336178"/>
            <a:ext cx="4529470" cy="1113307"/>
          </a:xfrm>
          <a:prstGeom prst="rect">
            <a:avLst/>
          </a:prstGeom>
        </p:spPr>
        <p:txBody>
          <a:bodyPr/>
          <a:lstStyle/>
          <a:p>
            <a:endParaRPr lang="en-US" dirty="0"/>
          </a:p>
        </p:txBody>
      </p:sp>
      <p:sp>
        <p:nvSpPr>
          <p:cNvPr id="7" name="Text Placeholder 15">
            <a:extLst>
              <a:ext uri="{FF2B5EF4-FFF2-40B4-BE49-F238E27FC236}">
                <a16:creationId xmlns:a16="http://schemas.microsoft.com/office/drawing/2014/main" id="{FAD70B62-4689-98F2-7929-2E537DDA8F0A}"/>
              </a:ext>
            </a:extLst>
          </p:cNvPr>
          <p:cNvSpPr>
            <a:spLocks noGrp="1"/>
          </p:cNvSpPr>
          <p:nvPr>
            <p:ph type="body" sz="quarter" idx="11" hasCustomPrompt="1"/>
          </p:nvPr>
        </p:nvSpPr>
        <p:spPr>
          <a:xfrm>
            <a:off x="1211083" y="4103943"/>
            <a:ext cx="9839326" cy="2099598"/>
          </a:xfrm>
          <a:prstGeom prst="rect">
            <a:avLst/>
          </a:prstGeom>
        </p:spPr>
        <p:txBody>
          <a:bodyPr anchor="ctr"/>
          <a:lstStyle>
            <a:lvl1pPr marL="0" indent="0">
              <a:buNone/>
              <a:defRPr sz="8000" b="0" spc="180" baseline="0">
                <a:solidFill>
                  <a:schemeClr val="bg1"/>
                </a:solidFill>
                <a:latin typeface="Readex Pro Light" pitchFamily="2" charset="-78"/>
                <a:cs typeface="Readex Pro Light" pitchFamily="2" charset="-78"/>
              </a:defRPr>
            </a:lvl1pPr>
          </a:lstStyle>
          <a:p>
            <a:pPr lvl="0"/>
            <a:r>
              <a:rPr lang="en-US" dirty="0"/>
              <a:t>Assessment Kickoff</a:t>
            </a:r>
          </a:p>
        </p:txBody>
      </p:sp>
    </p:spTree>
    <p:extLst>
      <p:ext uri="{BB962C8B-B14F-4D97-AF65-F5344CB8AC3E}">
        <p14:creationId xmlns:p14="http://schemas.microsoft.com/office/powerpoint/2010/main" val="3789163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lang="en-US" b="1" spc="180" baseline="0" dirty="0">
                <a:solidFill>
                  <a:schemeClr val="tx1"/>
                </a:solidFill>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9" name="Content Placeholder 8">
            <a:extLst>
              <a:ext uri="{FF2B5EF4-FFF2-40B4-BE49-F238E27FC236}">
                <a16:creationId xmlns:a16="http://schemas.microsoft.com/office/drawing/2014/main" id="{C43F4B13-81FB-92F5-2C5D-D9E85C4F74F7}"/>
              </a:ext>
            </a:extLst>
          </p:cNvPr>
          <p:cNvSpPr>
            <a:spLocks noGrp="1"/>
          </p:cNvSpPr>
          <p:nvPr>
            <p:ph sz="quarter" idx="10"/>
          </p:nvPr>
        </p:nvSpPr>
        <p:spPr>
          <a:xfrm>
            <a:off x="838200" y="1962150"/>
            <a:ext cx="10515600" cy="1484509"/>
          </a:xfrm>
          <a:prstGeom prst="rect">
            <a:avLst/>
          </a:prstGeom>
        </p:spPr>
        <p:txBody>
          <a:bodyPr>
            <a:spAutoFit/>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FCE67B2-4E71-3959-0D9B-088EBC6369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4520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2F022C6-073C-57F4-B5FA-281FC3BE9673}"/>
              </a:ext>
            </a:extLst>
          </p:cNvPr>
          <p:cNvPicPr>
            <a:picLocks noChangeAspect="1"/>
          </p:cNvPicPr>
          <p:nvPr userDrawn="1"/>
        </p:nvPicPr>
        <p:blipFill rotWithShape="1">
          <a:blip r:embed="rId2">
            <a:alphaModFix amt="50000"/>
            <a:extLst>
              <a:ext uri="{96DAC541-7B7A-43D3-8B79-37D633B846F1}">
                <asvg:svgBlip xmlns:asvg="http://schemas.microsoft.com/office/drawing/2016/SVG/main" r:embed="rId3"/>
              </a:ext>
            </a:extLst>
          </a:blip>
          <a:srcRect l="12808" b="10997"/>
          <a:stretch/>
        </p:blipFill>
        <p:spPr>
          <a:xfrm flipH="1" flipV="1">
            <a:off x="6817242" y="0"/>
            <a:ext cx="5374758" cy="3429000"/>
          </a:xfrm>
          <a:prstGeom prst="rect">
            <a:avLst/>
          </a:prstGeom>
        </p:spPr>
      </p:pic>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lang="en-US" b="1" spc="180" baseline="0" dirty="0">
                <a:solidFill>
                  <a:schemeClr val="tx1"/>
                </a:solidFill>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9" name="Content Placeholder 8">
            <a:extLst>
              <a:ext uri="{FF2B5EF4-FFF2-40B4-BE49-F238E27FC236}">
                <a16:creationId xmlns:a16="http://schemas.microsoft.com/office/drawing/2014/main" id="{C43F4B13-81FB-92F5-2C5D-D9E85C4F74F7}"/>
              </a:ext>
            </a:extLst>
          </p:cNvPr>
          <p:cNvSpPr>
            <a:spLocks noGrp="1"/>
          </p:cNvSpPr>
          <p:nvPr>
            <p:ph sz="quarter" idx="10"/>
          </p:nvPr>
        </p:nvSpPr>
        <p:spPr>
          <a:xfrm>
            <a:off x="838200" y="1962150"/>
            <a:ext cx="10515600" cy="1484509"/>
          </a:xfrm>
          <a:prstGeom prst="rect">
            <a:avLst/>
          </a:prstGeom>
        </p:spPr>
        <p:txBody>
          <a:bodyPr>
            <a:spAutoFit/>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FCE67B2-4E71-3959-0D9B-088EBC6369B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1913538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tx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pic>
        <p:nvPicPr>
          <p:cNvPr id="3" name="Graphic 2">
            <a:extLst>
              <a:ext uri="{FF2B5EF4-FFF2-40B4-BE49-F238E27FC236}">
                <a16:creationId xmlns:a16="http://schemas.microsoft.com/office/drawing/2014/main" id="{AD02172F-E3E3-CAA6-3F4A-0121C757F0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1235029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tx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3" name="Rectangle 2">
            <a:extLst>
              <a:ext uri="{FF2B5EF4-FFF2-40B4-BE49-F238E27FC236}">
                <a16:creationId xmlns:a16="http://schemas.microsoft.com/office/drawing/2014/main" id="{CD6D8F28-0EC4-EB63-0324-18AEEE14BDC8}"/>
              </a:ext>
            </a:extLst>
          </p:cNvPr>
          <p:cNvSpPr/>
          <p:nvPr userDrawn="1"/>
        </p:nvSpPr>
        <p:spPr>
          <a:xfrm>
            <a:off x="838200" y="1962149"/>
            <a:ext cx="5060544"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Helvetica"/>
              <a:ea typeface="+mn-ea"/>
              <a:cs typeface="+mn-cs"/>
            </a:endParaRPr>
          </a:p>
        </p:txBody>
      </p:sp>
      <p:sp>
        <p:nvSpPr>
          <p:cNvPr id="5" name="Rectangle 4">
            <a:extLst>
              <a:ext uri="{FF2B5EF4-FFF2-40B4-BE49-F238E27FC236}">
                <a16:creationId xmlns:a16="http://schemas.microsoft.com/office/drawing/2014/main" id="{0359FA67-3A06-3E22-D738-529287FBF730}"/>
              </a:ext>
            </a:extLst>
          </p:cNvPr>
          <p:cNvSpPr/>
          <p:nvPr userDrawn="1"/>
        </p:nvSpPr>
        <p:spPr>
          <a:xfrm>
            <a:off x="6293259" y="1962149"/>
            <a:ext cx="5060544"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9" name="Rectangle 8">
            <a:extLst>
              <a:ext uri="{FF2B5EF4-FFF2-40B4-BE49-F238E27FC236}">
                <a16:creationId xmlns:a16="http://schemas.microsoft.com/office/drawing/2014/main" id="{1502A63C-BF22-7BD8-1065-90027E145480}"/>
              </a:ext>
            </a:extLst>
          </p:cNvPr>
          <p:cNvSpPr/>
          <p:nvPr userDrawn="1"/>
        </p:nvSpPr>
        <p:spPr>
          <a:xfrm>
            <a:off x="838200" y="2714625"/>
            <a:ext cx="5060544"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10" name="Rectangle 9">
            <a:extLst>
              <a:ext uri="{FF2B5EF4-FFF2-40B4-BE49-F238E27FC236}">
                <a16:creationId xmlns:a16="http://schemas.microsoft.com/office/drawing/2014/main" id="{40359697-6E16-497B-DC90-775BBE90B467}"/>
              </a:ext>
            </a:extLst>
          </p:cNvPr>
          <p:cNvSpPr/>
          <p:nvPr userDrawn="1"/>
        </p:nvSpPr>
        <p:spPr>
          <a:xfrm>
            <a:off x="6293259" y="2714625"/>
            <a:ext cx="5060544"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14" name="Text Placeholder 13">
            <a:extLst>
              <a:ext uri="{FF2B5EF4-FFF2-40B4-BE49-F238E27FC236}">
                <a16:creationId xmlns:a16="http://schemas.microsoft.com/office/drawing/2014/main" id="{EB7F4F67-EB5B-FE0A-DAA5-1235B92CAC47}"/>
              </a:ext>
            </a:extLst>
          </p:cNvPr>
          <p:cNvSpPr>
            <a:spLocks noGrp="1"/>
          </p:cNvSpPr>
          <p:nvPr>
            <p:ph type="body" sz="quarter" idx="10" hasCustomPrompt="1"/>
          </p:nvPr>
        </p:nvSpPr>
        <p:spPr>
          <a:xfrm>
            <a:off x="978338" y="2038350"/>
            <a:ext cx="4780268"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1</a:t>
            </a:r>
          </a:p>
        </p:txBody>
      </p:sp>
      <p:sp>
        <p:nvSpPr>
          <p:cNvPr id="15" name="Text Placeholder 13">
            <a:extLst>
              <a:ext uri="{FF2B5EF4-FFF2-40B4-BE49-F238E27FC236}">
                <a16:creationId xmlns:a16="http://schemas.microsoft.com/office/drawing/2014/main" id="{80E71B5D-1434-78C8-721A-94F88ED5925F}"/>
              </a:ext>
            </a:extLst>
          </p:cNvPr>
          <p:cNvSpPr>
            <a:spLocks noGrp="1"/>
          </p:cNvSpPr>
          <p:nvPr>
            <p:ph type="body" sz="quarter" idx="11" hasCustomPrompt="1"/>
          </p:nvPr>
        </p:nvSpPr>
        <p:spPr>
          <a:xfrm>
            <a:off x="6433397" y="2038350"/>
            <a:ext cx="4780268"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2</a:t>
            </a:r>
          </a:p>
        </p:txBody>
      </p:sp>
      <p:sp>
        <p:nvSpPr>
          <p:cNvPr id="17" name="Text Placeholder 16">
            <a:extLst>
              <a:ext uri="{FF2B5EF4-FFF2-40B4-BE49-F238E27FC236}">
                <a16:creationId xmlns:a16="http://schemas.microsoft.com/office/drawing/2014/main" id="{B8DFB661-6B4F-1AA6-8A49-4B606F7BDA28}"/>
              </a:ext>
            </a:extLst>
          </p:cNvPr>
          <p:cNvSpPr>
            <a:spLocks noGrp="1"/>
          </p:cNvSpPr>
          <p:nvPr>
            <p:ph type="body" sz="quarter" idx="12"/>
          </p:nvPr>
        </p:nvSpPr>
        <p:spPr>
          <a:xfrm>
            <a:off x="977900" y="2859953"/>
            <a:ext cx="4779963" cy="3055072"/>
          </a:xfrm>
          <a:prstGeom prst="rect">
            <a:avLst/>
          </a:prstGeom>
          <a:noFill/>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a:extLst>
              <a:ext uri="{FF2B5EF4-FFF2-40B4-BE49-F238E27FC236}">
                <a16:creationId xmlns:a16="http://schemas.microsoft.com/office/drawing/2014/main" id="{27431436-4371-4537-7372-8189FCDA71B4}"/>
              </a:ext>
            </a:extLst>
          </p:cNvPr>
          <p:cNvSpPr>
            <a:spLocks noGrp="1"/>
          </p:cNvSpPr>
          <p:nvPr>
            <p:ph type="body" sz="quarter" idx="13"/>
          </p:nvPr>
        </p:nvSpPr>
        <p:spPr>
          <a:xfrm>
            <a:off x="6433397" y="2859953"/>
            <a:ext cx="4779963" cy="3055072"/>
          </a:xfrm>
          <a:prstGeom prst="rect">
            <a:avLst/>
          </a:prstGeom>
          <a:noFill/>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
            <a:extLst>
              <a:ext uri="{FF2B5EF4-FFF2-40B4-BE49-F238E27FC236}">
                <a16:creationId xmlns:a16="http://schemas.microsoft.com/office/drawing/2014/main" id="{E3038673-8BA5-84DF-B99B-5E110C5F3C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1371520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A15D-42CE-AE5B-FE54-C9B22481B1C7}"/>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defRPr lang="en-US" b="1" spc="180" baseline="0" dirty="0">
                <a:solidFill>
                  <a:schemeClr val="tx1"/>
                </a:solidFill>
              </a:defRPr>
            </a:lvl1pPr>
          </a:lstStyle>
          <a:p>
            <a:pPr lvl="0"/>
            <a:r>
              <a:rPr lang="en-US" dirty="0"/>
              <a:t>CLICK TO EDIT MASTER TITLE STYLE</a:t>
            </a:r>
          </a:p>
        </p:txBody>
      </p:sp>
      <p:sp>
        <p:nvSpPr>
          <p:cNvPr id="8" name="Slide Number Placeholder 5">
            <a:extLst>
              <a:ext uri="{FF2B5EF4-FFF2-40B4-BE49-F238E27FC236}">
                <a16:creationId xmlns:a16="http://schemas.microsoft.com/office/drawing/2014/main" id="{8727C8D3-9858-969F-5618-EFD336D4F94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10" name="Text Placeholder 16">
            <a:extLst>
              <a:ext uri="{FF2B5EF4-FFF2-40B4-BE49-F238E27FC236}">
                <a16:creationId xmlns:a16="http://schemas.microsoft.com/office/drawing/2014/main" id="{018BDE8D-BA79-8942-02A8-84528AD1715B}"/>
              </a:ext>
            </a:extLst>
          </p:cNvPr>
          <p:cNvSpPr>
            <a:spLocks noGrp="1"/>
          </p:cNvSpPr>
          <p:nvPr>
            <p:ph type="body" sz="quarter" idx="12"/>
          </p:nvPr>
        </p:nvSpPr>
        <p:spPr>
          <a:xfrm>
            <a:off x="838200" y="1825625"/>
            <a:ext cx="5181600" cy="4351337"/>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6">
            <a:extLst>
              <a:ext uri="{FF2B5EF4-FFF2-40B4-BE49-F238E27FC236}">
                <a16:creationId xmlns:a16="http://schemas.microsoft.com/office/drawing/2014/main" id="{FF61990E-D7EA-1190-777D-1BC98FC7C40D}"/>
              </a:ext>
            </a:extLst>
          </p:cNvPr>
          <p:cNvSpPr>
            <a:spLocks noGrp="1"/>
          </p:cNvSpPr>
          <p:nvPr>
            <p:ph type="body" sz="quarter" idx="13"/>
          </p:nvPr>
        </p:nvSpPr>
        <p:spPr>
          <a:xfrm>
            <a:off x="6172200" y="1825625"/>
            <a:ext cx="5181600" cy="4351337"/>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098EFDFC-5986-1B7E-B31E-8474FD5068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3226483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1_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tx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3" name="Rectangle 2">
            <a:extLst>
              <a:ext uri="{FF2B5EF4-FFF2-40B4-BE49-F238E27FC236}">
                <a16:creationId xmlns:a16="http://schemas.microsoft.com/office/drawing/2014/main" id="{CD6D8F28-0EC4-EB63-0324-18AEEE14BDC8}"/>
              </a:ext>
            </a:extLst>
          </p:cNvPr>
          <p:cNvSpPr/>
          <p:nvPr userDrawn="1"/>
        </p:nvSpPr>
        <p:spPr>
          <a:xfrm>
            <a:off x="838199"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Helvetica"/>
              <a:ea typeface="+mn-ea"/>
              <a:cs typeface="+mn-cs"/>
            </a:endParaRPr>
          </a:p>
        </p:txBody>
      </p:sp>
      <p:sp>
        <p:nvSpPr>
          <p:cNvPr id="5" name="Rectangle 4">
            <a:extLst>
              <a:ext uri="{FF2B5EF4-FFF2-40B4-BE49-F238E27FC236}">
                <a16:creationId xmlns:a16="http://schemas.microsoft.com/office/drawing/2014/main" id="{0359FA67-3A06-3E22-D738-529287FBF730}"/>
              </a:ext>
            </a:extLst>
          </p:cNvPr>
          <p:cNvSpPr/>
          <p:nvPr userDrawn="1"/>
        </p:nvSpPr>
        <p:spPr>
          <a:xfrm>
            <a:off x="4452084"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8" name="Rectangle 7">
            <a:extLst>
              <a:ext uri="{FF2B5EF4-FFF2-40B4-BE49-F238E27FC236}">
                <a16:creationId xmlns:a16="http://schemas.microsoft.com/office/drawing/2014/main" id="{70D5575A-88FE-1301-345F-A03578E4F103}"/>
              </a:ext>
            </a:extLst>
          </p:cNvPr>
          <p:cNvSpPr/>
          <p:nvPr userDrawn="1"/>
        </p:nvSpPr>
        <p:spPr>
          <a:xfrm>
            <a:off x="8065969"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9" name="Rectangle 8">
            <a:extLst>
              <a:ext uri="{FF2B5EF4-FFF2-40B4-BE49-F238E27FC236}">
                <a16:creationId xmlns:a16="http://schemas.microsoft.com/office/drawing/2014/main" id="{1502A63C-BF22-7BD8-1065-90027E145480}"/>
              </a:ext>
            </a:extLst>
          </p:cNvPr>
          <p:cNvSpPr/>
          <p:nvPr userDrawn="1"/>
        </p:nvSpPr>
        <p:spPr>
          <a:xfrm>
            <a:off x="838199"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10" name="Rectangle 9">
            <a:extLst>
              <a:ext uri="{FF2B5EF4-FFF2-40B4-BE49-F238E27FC236}">
                <a16:creationId xmlns:a16="http://schemas.microsoft.com/office/drawing/2014/main" id="{40359697-6E16-497B-DC90-775BBE90B467}"/>
              </a:ext>
            </a:extLst>
          </p:cNvPr>
          <p:cNvSpPr/>
          <p:nvPr userDrawn="1"/>
        </p:nvSpPr>
        <p:spPr>
          <a:xfrm>
            <a:off x="4452084"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11" name="Rectangle 10">
            <a:extLst>
              <a:ext uri="{FF2B5EF4-FFF2-40B4-BE49-F238E27FC236}">
                <a16:creationId xmlns:a16="http://schemas.microsoft.com/office/drawing/2014/main" id="{BDEADA1C-F364-3B20-5215-3BD57132C3B9}"/>
              </a:ext>
            </a:extLst>
          </p:cNvPr>
          <p:cNvSpPr/>
          <p:nvPr userDrawn="1"/>
        </p:nvSpPr>
        <p:spPr>
          <a:xfrm>
            <a:off x="8065969"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14" name="Text Placeholder 13">
            <a:extLst>
              <a:ext uri="{FF2B5EF4-FFF2-40B4-BE49-F238E27FC236}">
                <a16:creationId xmlns:a16="http://schemas.microsoft.com/office/drawing/2014/main" id="{EB7F4F67-EB5B-FE0A-DAA5-1235B92CAC47}"/>
              </a:ext>
            </a:extLst>
          </p:cNvPr>
          <p:cNvSpPr>
            <a:spLocks noGrp="1"/>
          </p:cNvSpPr>
          <p:nvPr>
            <p:ph type="body" sz="quarter" idx="10" hasCustomPrompt="1"/>
          </p:nvPr>
        </p:nvSpPr>
        <p:spPr>
          <a:xfrm>
            <a:off x="904875"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1</a:t>
            </a:r>
          </a:p>
        </p:txBody>
      </p:sp>
      <p:sp>
        <p:nvSpPr>
          <p:cNvPr id="15" name="Text Placeholder 13">
            <a:extLst>
              <a:ext uri="{FF2B5EF4-FFF2-40B4-BE49-F238E27FC236}">
                <a16:creationId xmlns:a16="http://schemas.microsoft.com/office/drawing/2014/main" id="{80E71B5D-1434-78C8-721A-94F88ED5925F}"/>
              </a:ext>
            </a:extLst>
          </p:cNvPr>
          <p:cNvSpPr>
            <a:spLocks noGrp="1"/>
          </p:cNvSpPr>
          <p:nvPr>
            <p:ph type="body" sz="quarter" idx="11" hasCustomPrompt="1"/>
          </p:nvPr>
        </p:nvSpPr>
        <p:spPr>
          <a:xfrm>
            <a:off x="4543131"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2</a:t>
            </a:r>
          </a:p>
        </p:txBody>
      </p:sp>
      <p:sp>
        <p:nvSpPr>
          <p:cNvPr id="16" name="Text Placeholder 13">
            <a:extLst>
              <a:ext uri="{FF2B5EF4-FFF2-40B4-BE49-F238E27FC236}">
                <a16:creationId xmlns:a16="http://schemas.microsoft.com/office/drawing/2014/main" id="{5B33D789-DC01-7F64-10C7-A908FE6AB0EC}"/>
              </a:ext>
            </a:extLst>
          </p:cNvPr>
          <p:cNvSpPr>
            <a:spLocks noGrp="1"/>
          </p:cNvSpPr>
          <p:nvPr>
            <p:ph type="body" sz="quarter" idx="12" hasCustomPrompt="1"/>
          </p:nvPr>
        </p:nvSpPr>
        <p:spPr>
          <a:xfrm>
            <a:off x="8151693"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3</a:t>
            </a:r>
          </a:p>
        </p:txBody>
      </p:sp>
      <p:sp>
        <p:nvSpPr>
          <p:cNvPr id="20" name="Text Placeholder 16">
            <a:extLst>
              <a:ext uri="{FF2B5EF4-FFF2-40B4-BE49-F238E27FC236}">
                <a16:creationId xmlns:a16="http://schemas.microsoft.com/office/drawing/2014/main" id="{428B2830-D29A-8FD2-64A1-302E5A752EEF}"/>
              </a:ext>
            </a:extLst>
          </p:cNvPr>
          <p:cNvSpPr>
            <a:spLocks noGrp="1"/>
          </p:cNvSpPr>
          <p:nvPr>
            <p:ph type="body" sz="quarter" idx="14"/>
          </p:nvPr>
        </p:nvSpPr>
        <p:spPr>
          <a:xfrm>
            <a:off x="904876" y="2867025"/>
            <a:ext cx="3128794" cy="3150597"/>
          </a:xfrm>
          <a:prstGeom prst="rect">
            <a:avLst/>
          </a:prstGeom>
        </p:spPr>
        <p:txBody>
          <a:bodyPr/>
          <a:lstStyle>
            <a:lvl1pPr marL="228600" indent="-274320">
              <a:buSzPct val="140000"/>
              <a:buFont typeface="Readex Pro SemiBold" pitchFamily="2" charset="-78"/>
              <a:buChar char="&gt;"/>
              <a:defRPr sz="1800">
                <a:solidFill>
                  <a:schemeClr val="tx1"/>
                </a:solidFill>
              </a:defRPr>
            </a:lvl1pPr>
            <a:lvl2pPr marL="685800" indent="-274320">
              <a:buSzPct val="140000"/>
              <a:buFont typeface="Readex Pro SemiBold" pitchFamily="2" charset="-78"/>
              <a:buChar char="&gt;"/>
              <a:defRPr sz="1600">
                <a:solidFill>
                  <a:schemeClr val="tx1"/>
                </a:solidFill>
              </a:defRPr>
            </a:lvl2pPr>
            <a:lvl3pPr marL="1143000" indent="-274320">
              <a:buSzPct val="140000"/>
              <a:buFont typeface="Readex Pro SemiBold" pitchFamily="2" charset="-78"/>
              <a:buChar char="&gt;"/>
              <a:defRPr sz="1400">
                <a:solidFill>
                  <a:schemeClr val="tx1"/>
                </a:solidFill>
              </a:defRPr>
            </a:lvl3pPr>
            <a:lvl4pPr marL="1600200" indent="-274320">
              <a:buSzPct val="140000"/>
              <a:buFont typeface="Readex Pro SemiBold" pitchFamily="2" charset="-78"/>
              <a:buChar char="&gt;"/>
              <a:defRPr sz="1200">
                <a:solidFill>
                  <a:schemeClr val="tx1"/>
                </a:solidFill>
              </a:defRPr>
            </a:lvl4pPr>
            <a:lvl5pPr marL="2057400" indent="-274320">
              <a:buSzPct val="140000"/>
              <a:buFont typeface="Readex Pro SemiBold" pitchFamily="2" charset="-78"/>
              <a:buChar char="&gt;"/>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6">
            <a:extLst>
              <a:ext uri="{FF2B5EF4-FFF2-40B4-BE49-F238E27FC236}">
                <a16:creationId xmlns:a16="http://schemas.microsoft.com/office/drawing/2014/main" id="{7E7FDD3C-574C-9F24-0DE0-74FC744517C8}"/>
              </a:ext>
            </a:extLst>
          </p:cNvPr>
          <p:cNvSpPr>
            <a:spLocks noGrp="1"/>
          </p:cNvSpPr>
          <p:nvPr>
            <p:ph type="body" sz="quarter" idx="15"/>
          </p:nvPr>
        </p:nvSpPr>
        <p:spPr>
          <a:xfrm>
            <a:off x="4516755" y="2867025"/>
            <a:ext cx="3128794" cy="3150597"/>
          </a:xfrm>
          <a:prstGeom prst="rect">
            <a:avLst/>
          </a:prstGeom>
        </p:spPr>
        <p:txBody>
          <a:bodyPr/>
          <a:lstStyle>
            <a:lvl1pPr marL="228600" indent="-274320">
              <a:buSzPct val="140000"/>
              <a:buFont typeface="Readex Pro SemiBold" pitchFamily="2" charset="-78"/>
              <a:buChar char="&gt;"/>
              <a:defRPr sz="1800">
                <a:solidFill>
                  <a:schemeClr val="tx1"/>
                </a:solidFill>
              </a:defRPr>
            </a:lvl1pPr>
            <a:lvl2pPr marL="685800" indent="-274320">
              <a:buSzPct val="140000"/>
              <a:buFont typeface="Readex Pro SemiBold" pitchFamily="2" charset="-78"/>
              <a:buChar char="&gt;"/>
              <a:defRPr sz="1600">
                <a:solidFill>
                  <a:schemeClr val="tx1"/>
                </a:solidFill>
              </a:defRPr>
            </a:lvl2pPr>
            <a:lvl3pPr marL="1143000" indent="-274320">
              <a:buSzPct val="140000"/>
              <a:buFont typeface="Readex Pro SemiBold" pitchFamily="2" charset="-78"/>
              <a:buChar char="&gt;"/>
              <a:defRPr sz="1400">
                <a:solidFill>
                  <a:schemeClr val="tx1"/>
                </a:solidFill>
              </a:defRPr>
            </a:lvl3pPr>
            <a:lvl4pPr marL="1600200" indent="-274320">
              <a:buSzPct val="140000"/>
              <a:buFont typeface="Readex Pro SemiBold" pitchFamily="2" charset="-78"/>
              <a:buChar char="&gt;"/>
              <a:defRPr sz="1200">
                <a:solidFill>
                  <a:schemeClr val="tx1"/>
                </a:solidFill>
              </a:defRPr>
            </a:lvl4pPr>
            <a:lvl5pPr marL="2057400" indent="-274320">
              <a:buSzPct val="140000"/>
              <a:buFont typeface="Readex Pro SemiBold" pitchFamily="2" charset="-78"/>
              <a:buChar char="&gt;"/>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6">
            <a:extLst>
              <a:ext uri="{FF2B5EF4-FFF2-40B4-BE49-F238E27FC236}">
                <a16:creationId xmlns:a16="http://schemas.microsoft.com/office/drawing/2014/main" id="{DC53FB83-DA9C-499B-8767-34285E6739D4}"/>
              </a:ext>
            </a:extLst>
          </p:cNvPr>
          <p:cNvSpPr>
            <a:spLocks noGrp="1"/>
          </p:cNvSpPr>
          <p:nvPr>
            <p:ph type="body" sz="quarter" idx="16"/>
          </p:nvPr>
        </p:nvSpPr>
        <p:spPr>
          <a:xfrm>
            <a:off x="8128634" y="2867025"/>
            <a:ext cx="3128794" cy="3150597"/>
          </a:xfrm>
          <a:prstGeom prst="rect">
            <a:avLst/>
          </a:prstGeom>
        </p:spPr>
        <p:txBody>
          <a:bodyPr/>
          <a:lstStyle>
            <a:lvl1pPr marL="228600" indent="-274320">
              <a:buSzPct val="140000"/>
              <a:buFont typeface="Readex Pro SemiBold" pitchFamily="2" charset="-78"/>
              <a:buChar char="&gt;"/>
              <a:defRPr sz="1800">
                <a:solidFill>
                  <a:schemeClr val="tx1"/>
                </a:solidFill>
              </a:defRPr>
            </a:lvl1pPr>
            <a:lvl2pPr marL="685800" indent="-274320">
              <a:buSzPct val="140000"/>
              <a:buFont typeface="Readex Pro SemiBold" pitchFamily="2" charset="-78"/>
              <a:buChar char="&gt;"/>
              <a:defRPr sz="1600">
                <a:solidFill>
                  <a:schemeClr val="tx1"/>
                </a:solidFill>
              </a:defRPr>
            </a:lvl2pPr>
            <a:lvl3pPr marL="1143000" indent="-274320">
              <a:buSzPct val="140000"/>
              <a:buFont typeface="Readex Pro SemiBold" pitchFamily="2" charset="-78"/>
              <a:buChar char="&gt;"/>
              <a:defRPr sz="1400">
                <a:solidFill>
                  <a:schemeClr val="tx1"/>
                </a:solidFill>
              </a:defRPr>
            </a:lvl3pPr>
            <a:lvl4pPr marL="1600200" indent="-274320">
              <a:buSzPct val="140000"/>
              <a:buFont typeface="Readex Pro SemiBold" pitchFamily="2" charset="-78"/>
              <a:buChar char="&gt;"/>
              <a:defRPr sz="1200">
                <a:solidFill>
                  <a:schemeClr val="tx1"/>
                </a:solidFill>
              </a:defRPr>
            </a:lvl4pPr>
            <a:lvl5pPr marL="2057400" indent="-274320">
              <a:buSzPct val="140000"/>
              <a:buFont typeface="Readex Pro SemiBold" pitchFamily="2" charset="-78"/>
              <a:buChar char="&gt;"/>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
            <a:extLst>
              <a:ext uri="{FF2B5EF4-FFF2-40B4-BE49-F238E27FC236}">
                <a16:creationId xmlns:a16="http://schemas.microsoft.com/office/drawing/2014/main" id="{493CF786-87DF-D831-DE7C-1080EB29D3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620804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2_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A15D-42CE-AE5B-FE54-C9B22481B1C7}"/>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defRPr lang="en-US" b="1" spc="180" baseline="0" dirty="0">
                <a:solidFill>
                  <a:schemeClr val="tx1"/>
                </a:solidFill>
              </a:defRPr>
            </a:lvl1pPr>
          </a:lstStyle>
          <a:p>
            <a:pPr lvl="0"/>
            <a:r>
              <a:rPr lang="en-US" dirty="0"/>
              <a:t>CLICK TO EDIT MASTER TITLE STYLE</a:t>
            </a:r>
          </a:p>
        </p:txBody>
      </p:sp>
      <p:sp>
        <p:nvSpPr>
          <p:cNvPr id="8" name="Slide Number Placeholder 5">
            <a:extLst>
              <a:ext uri="{FF2B5EF4-FFF2-40B4-BE49-F238E27FC236}">
                <a16:creationId xmlns:a16="http://schemas.microsoft.com/office/drawing/2014/main" id="{8727C8D3-9858-969F-5618-EFD336D4F94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6" name="Text Placeholder 16">
            <a:extLst>
              <a:ext uri="{FF2B5EF4-FFF2-40B4-BE49-F238E27FC236}">
                <a16:creationId xmlns:a16="http://schemas.microsoft.com/office/drawing/2014/main" id="{6F14D2DB-2B4F-DFE9-C393-F4745E6C2BC0}"/>
              </a:ext>
            </a:extLst>
          </p:cNvPr>
          <p:cNvSpPr>
            <a:spLocks noGrp="1"/>
          </p:cNvSpPr>
          <p:nvPr>
            <p:ph type="body" sz="quarter" idx="14"/>
          </p:nvPr>
        </p:nvSpPr>
        <p:spPr>
          <a:xfrm>
            <a:off x="838200" y="1825625"/>
            <a:ext cx="3291840" cy="4351338"/>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6">
            <a:extLst>
              <a:ext uri="{FF2B5EF4-FFF2-40B4-BE49-F238E27FC236}">
                <a16:creationId xmlns:a16="http://schemas.microsoft.com/office/drawing/2014/main" id="{CAF8F1B7-2D8A-AB43-DB36-4217A4D9FD69}"/>
              </a:ext>
            </a:extLst>
          </p:cNvPr>
          <p:cNvSpPr>
            <a:spLocks noGrp="1"/>
          </p:cNvSpPr>
          <p:nvPr>
            <p:ph type="body" sz="quarter" idx="15"/>
          </p:nvPr>
        </p:nvSpPr>
        <p:spPr>
          <a:xfrm>
            <a:off x="4450079" y="1825625"/>
            <a:ext cx="3291840" cy="4351338"/>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6">
            <a:extLst>
              <a:ext uri="{FF2B5EF4-FFF2-40B4-BE49-F238E27FC236}">
                <a16:creationId xmlns:a16="http://schemas.microsoft.com/office/drawing/2014/main" id="{F93EA0DD-4500-1608-AEBB-AF9C2B51D5FF}"/>
              </a:ext>
            </a:extLst>
          </p:cNvPr>
          <p:cNvSpPr>
            <a:spLocks noGrp="1"/>
          </p:cNvSpPr>
          <p:nvPr>
            <p:ph type="body" sz="quarter" idx="16"/>
          </p:nvPr>
        </p:nvSpPr>
        <p:spPr>
          <a:xfrm>
            <a:off x="8061958" y="1825625"/>
            <a:ext cx="3291840" cy="4351338"/>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BBF16311-03DF-DFC2-AFCC-FF2093B214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3772987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78C1-2EF9-41DC-55AB-E3239B97FB49}"/>
              </a:ext>
            </a:extLst>
          </p:cNvPr>
          <p:cNvSpPr>
            <a:spLocks noGrp="1"/>
          </p:cNvSpPr>
          <p:nvPr>
            <p:ph type="title" hasCustomPrompt="1"/>
          </p:nvPr>
        </p:nvSpPr>
        <p:spPr>
          <a:xfrm>
            <a:off x="839788" y="365125"/>
            <a:ext cx="10515600" cy="1325563"/>
          </a:xfrm>
          <a:prstGeom prst="rect">
            <a:avLst/>
          </a:prstGeom>
        </p:spPr>
        <p:txBody>
          <a:bodyPr vert="horz" lIns="91440" tIns="45720" rIns="91440" bIns="45720" rtlCol="0" anchor="ctr">
            <a:normAutofit/>
          </a:bodyPr>
          <a:lstStyle>
            <a:lvl1pPr>
              <a:defRPr lang="en-US" b="1" spc="180" baseline="0">
                <a:solidFill>
                  <a:schemeClr val="tx1"/>
                </a:solidFill>
              </a:defRPr>
            </a:lvl1pPr>
          </a:lstStyle>
          <a:p>
            <a:pPr lvl="0"/>
            <a:r>
              <a:rPr lang="en-US" dirty="0"/>
              <a:t>CLICK TO EDIT MASTER TITLE STYLE</a:t>
            </a:r>
          </a:p>
        </p:txBody>
      </p:sp>
      <p:sp>
        <p:nvSpPr>
          <p:cNvPr id="3" name="Text Placeholder 2">
            <a:extLst>
              <a:ext uri="{FF2B5EF4-FFF2-40B4-BE49-F238E27FC236}">
                <a16:creationId xmlns:a16="http://schemas.microsoft.com/office/drawing/2014/main" id="{9B0B125B-67E4-0895-CD17-CB4E7013D4CA}"/>
              </a:ext>
            </a:extLst>
          </p:cNvPr>
          <p:cNvSpPr>
            <a:spLocks noGrp="1"/>
          </p:cNvSpPr>
          <p:nvPr>
            <p:ph type="body" idx="1"/>
          </p:nvPr>
        </p:nvSpPr>
        <p:spPr>
          <a:xfrm>
            <a:off x="839788" y="1746863"/>
            <a:ext cx="5157787" cy="758211"/>
          </a:xfrm>
          <a:prstGeom prst="rect">
            <a:avLst/>
          </a:prstGeo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69A09209-970E-BA92-7385-DA646756FCD4}"/>
              </a:ext>
            </a:extLst>
          </p:cNvPr>
          <p:cNvSpPr>
            <a:spLocks noGrp="1"/>
          </p:cNvSpPr>
          <p:nvPr>
            <p:ph type="body" sz="quarter" idx="3"/>
          </p:nvPr>
        </p:nvSpPr>
        <p:spPr>
          <a:xfrm>
            <a:off x="6172200" y="1746863"/>
            <a:ext cx="5183188" cy="758211"/>
          </a:xfrm>
          <a:prstGeom prst="rect">
            <a:avLst/>
          </a:prstGeo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Slide Number Placeholder 5">
            <a:extLst>
              <a:ext uri="{FF2B5EF4-FFF2-40B4-BE49-F238E27FC236}">
                <a16:creationId xmlns:a16="http://schemas.microsoft.com/office/drawing/2014/main" id="{B22D4E4F-BEF7-E91A-EFAE-2FA7B6F7009C}"/>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12" name="Text Placeholder 16">
            <a:extLst>
              <a:ext uri="{FF2B5EF4-FFF2-40B4-BE49-F238E27FC236}">
                <a16:creationId xmlns:a16="http://schemas.microsoft.com/office/drawing/2014/main" id="{25D9E5E8-6011-5C35-56C3-AC3D258C2EFE}"/>
              </a:ext>
            </a:extLst>
          </p:cNvPr>
          <p:cNvSpPr>
            <a:spLocks noGrp="1"/>
          </p:cNvSpPr>
          <p:nvPr>
            <p:ph type="body" sz="quarter" idx="12"/>
          </p:nvPr>
        </p:nvSpPr>
        <p:spPr>
          <a:xfrm>
            <a:off x="839788" y="2581275"/>
            <a:ext cx="5181600" cy="3613401"/>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6">
            <a:extLst>
              <a:ext uri="{FF2B5EF4-FFF2-40B4-BE49-F238E27FC236}">
                <a16:creationId xmlns:a16="http://schemas.microsoft.com/office/drawing/2014/main" id="{073713EC-5A9F-1719-93E7-74631ABBBFE6}"/>
              </a:ext>
            </a:extLst>
          </p:cNvPr>
          <p:cNvSpPr>
            <a:spLocks noGrp="1"/>
          </p:cNvSpPr>
          <p:nvPr>
            <p:ph type="body" sz="quarter" idx="13"/>
          </p:nvPr>
        </p:nvSpPr>
        <p:spPr>
          <a:xfrm>
            <a:off x="6172200" y="2581275"/>
            <a:ext cx="5181600" cy="3613401"/>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
            <a:extLst>
              <a:ext uri="{FF2B5EF4-FFF2-40B4-BE49-F238E27FC236}">
                <a16:creationId xmlns:a16="http://schemas.microsoft.com/office/drawing/2014/main" id="{1D937498-FFCB-7378-5093-0D7CC734B0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35043670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59DC-0853-38BC-2A46-7753FB9C93A5}"/>
              </a:ext>
            </a:extLst>
          </p:cNvPr>
          <p:cNvSpPr>
            <a:spLocks noGrp="1"/>
          </p:cNvSpPr>
          <p:nvPr>
            <p:ph type="title" hasCustomPrompt="1"/>
          </p:nvPr>
        </p:nvSpPr>
        <p:spPr>
          <a:xfrm>
            <a:off x="839788" y="457200"/>
            <a:ext cx="3932237" cy="1600200"/>
          </a:xfrm>
          <a:prstGeom prst="rect">
            <a:avLst/>
          </a:prstGeom>
        </p:spPr>
        <p:txBody>
          <a:bodyPr vert="horz" lIns="91440" tIns="45720" rIns="91440" bIns="45720" rtlCol="0" anchor="ctr">
            <a:normAutofit/>
          </a:bodyPr>
          <a:lstStyle>
            <a:lvl1pPr>
              <a:defRPr lang="en-US" sz="3600" b="1" spc="180" baseline="0" dirty="0">
                <a:solidFill>
                  <a:schemeClr val="tx1"/>
                </a:solidFill>
              </a:defRPr>
            </a:lvl1pPr>
          </a:lstStyle>
          <a:p>
            <a:pPr lvl="0"/>
            <a:r>
              <a:rPr lang="en-US" dirty="0"/>
              <a:t>CLICK TO EDIT MASTER TITLE STYLE</a:t>
            </a:r>
          </a:p>
        </p:txBody>
      </p:sp>
      <p:sp>
        <p:nvSpPr>
          <p:cNvPr id="4" name="Text Placeholder 3">
            <a:extLst>
              <a:ext uri="{FF2B5EF4-FFF2-40B4-BE49-F238E27FC236}">
                <a16:creationId xmlns:a16="http://schemas.microsoft.com/office/drawing/2014/main" id="{62D408A2-85AE-0F79-74E9-C49E3672BFA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C11CAF0C-ECB3-7B04-13F1-D302A70DFBF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11" name="Text Placeholder 10">
            <a:extLst>
              <a:ext uri="{FF2B5EF4-FFF2-40B4-BE49-F238E27FC236}">
                <a16:creationId xmlns:a16="http://schemas.microsoft.com/office/drawing/2014/main" id="{1D6FECDD-2862-D3E4-4D30-3CEFB259BB49}"/>
              </a:ext>
            </a:extLst>
          </p:cNvPr>
          <p:cNvSpPr>
            <a:spLocks noGrp="1"/>
          </p:cNvSpPr>
          <p:nvPr>
            <p:ph type="body" sz="quarter" idx="10"/>
          </p:nvPr>
        </p:nvSpPr>
        <p:spPr>
          <a:xfrm>
            <a:off x="5183188" y="987425"/>
            <a:ext cx="6169025" cy="4873625"/>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A2BAAC92-A908-245E-2834-7521F0669D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3218893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9B50-3653-D7A5-9AB5-6B2623C47D81}"/>
              </a:ext>
            </a:extLst>
          </p:cNvPr>
          <p:cNvSpPr>
            <a:spLocks noGrp="1"/>
          </p:cNvSpPr>
          <p:nvPr>
            <p:ph type="title" hasCustomPrompt="1"/>
          </p:nvPr>
        </p:nvSpPr>
        <p:spPr>
          <a:xfrm>
            <a:off x="839788" y="457200"/>
            <a:ext cx="3932237" cy="1600200"/>
          </a:xfrm>
          <a:prstGeom prst="rect">
            <a:avLst/>
          </a:prstGeom>
        </p:spPr>
        <p:txBody>
          <a:bodyPr vert="horz" lIns="91440" tIns="45720" rIns="91440" bIns="45720" rtlCol="0" anchor="ctr">
            <a:normAutofit/>
          </a:bodyPr>
          <a:lstStyle>
            <a:lvl1pPr>
              <a:defRPr lang="en-US" sz="3600" b="1" spc="180" baseline="0">
                <a:solidFill>
                  <a:schemeClr val="tx1"/>
                </a:solidFill>
              </a:defRPr>
            </a:lvl1pPr>
          </a:lstStyle>
          <a:p>
            <a:pPr lvl="0"/>
            <a:r>
              <a:rPr lang="en-US" dirty="0"/>
              <a:t>CLICK TO EDIT MASTER TITLE STYLE</a:t>
            </a:r>
          </a:p>
        </p:txBody>
      </p:sp>
      <p:sp>
        <p:nvSpPr>
          <p:cNvPr id="3" name="Picture Placeholder 2">
            <a:extLst>
              <a:ext uri="{FF2B5EF4-FFF2-40B4-BE49-F238E27FC236}">
                <a16:creationId xmlns:a16="http://schemas.microsoft.com/office/drawing/2014/main" id="{6288FFC2-D793-2778-29C3-83F6E1302B84}"/>
              </a:ext>
            </a:extLst>
          </p:cNvPr>
          <p:cNvSpPr>
            <a:spLocks noGrp="1"/>
          </p:cNvSpPr>
          <p:nvPr>
            <p:ph type="pic" idx="1"/>
          </p:nvPr>
        </p:nvSpPr>
        <p:spPr>
          <a:xfrm>
            <a:off x="5183188" y="987425"/>
            <a:ext cx="6172200" cy="4873625"/>
          </a:xfrm>
          <a:prstGeom prst="rect">
            <a:avLst/>
          </a:prstGeo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C9C9F4-F9D0-D5CF-3B71-857B7AEB21D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80905C8F-16C4-0968-069B-E053B2E7D98E}"/>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pic>
        <p:nvPicPr>
          <p:cNvPr id="5" name="Graphic 4">
            <a:extLst>
              <a:ext uri="{FF2B5EF4-FFF2-40B4-BE49-F238E27FC236}">
                <a16:creationId xmlns:a16="http://schemas.microsoft.com/office/drawing/2014/main" id="{5CCDE541-A5BE-5A52-01FC-AE0FE88C54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140889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71261EB9-77FC-EDE5-972E-FC679511BAB3}"/>
              </a:ext>
            </a:extLst>
          </p:cNvPr>
          <p:cNvPicPr>
            <a:picLocks noChangeAspect="1"/>
          </p:cNvPicPr>
          <p:nvPr userDrawn="1"/>
        </p:nvPicPr>
        <p:blipFill rotWithShape="1">
          <a:blip r:embed="rId2">
            <a:alphaModFix amt="50000"/>
            <a:extLst>
              <a:ext uri="{96DAC541-7B7A-43D3-8B79-37D633B846F1}">
                <asvg:svgBlip xmlns:asvg="http://schemas.microsoft.com/office/drawing/2016/SVG/main" r:embed="rId3"/>
              </a:ext>
            </a:extLst>
          </a:blip>
          <a:srcRect l="12808" b="10997"/>
          <a:stretch/>
        </p:blipFill>
        <p:spPr>
          <a:xfrm flipH="1" flipV="1">
            <a:off x="6817242" y="0"/>
            <a:ext cx="5374758" cy="3429000"/>
          </a:xfrm>
          <a:prstGeom prst="rect">
            <a:avLst/>
          </a:prstGeom>
        </p:spPr>
      </p:pic>
      <p:pic>
        <p:nvPicPr>
          <p:cNvPr id="17" name="Graphic 16">
            <a:extLst>
              <a:ext uri="{FF2B5EF4-FFF2-40B4-BE49-F238E27FC236}">
                <a16:creationId xmlns:a16="http://schemas.microsoft.com/office/drawing/2014/main" id="{ECFF20CD-B7E4-F4BB-287E-5ADAEDDBA2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43331" y="6302014"/>
            <a:ext cx="1945810" cy="348879"/>
          </a:xfrm>
          <a:prstGeom prst="rect">
            <a:avLst/>
          </a:prstGeom>
        </p:spPr>
      </p:pic>
      <p:sp>
        <p:nvSpPr>
          <p:cNvPr id="21" name="Content Placeholder 8">
            <a:extLst>
              <a:ext uri="{FF2B5EF4-FFF2-40B4-BE49-F238E27FC236}">
                <a16:creationId xmlns:a16="http://schemas.microsoft.com/office/drawing/2014/main" id="{E5916B4B-DDA9-0B82-9F2A-EA9DB1F0BEE0}"/>
              </a:ext>
            </a:extLst>
          </p:cNvPr>
          <p:cNvSpPr>
            <a:spLocks noGrp="1"/>
          </p:cNvSpPr>
          <p:nvPr>
            <p:ph sz="quarter" idx="10"/>
          </p:nvPr>
        </p:nvSpPr>
        <p:spPr>
          <a:xfrm>
            <a:off x="1787007" y="2021477"/>
            <a:ext cx="9205913" cy="1767663"/>
          </a:xfrm>
          <a:prstGeom prst="rect">
            <a:avLst/>
          </a:prstGeom>
        </p:spPr>
        <p:txBody>
          <a:bodyPr>
            <a:spAutoFit/>
          </a:bodyPr>
          <a:lstStyle>
            <a:lvl1pPr marL="228600" indent="-274320">
              <a:spcAft>
                <a:spcPts val="1200"/>
              </a:spcAft>
              <a:buSzPct val="140000"/>
              <a:buFont typeface="Readex Pro SemiBold" pitchFamily="2" charset="-78"/>
              <a:buChar char="&gt;"/>
              <a:defRPr sz="1400" b="1">
                <a:solidFill>
                  <a:schemeClr val="tx1"/>
                </a:solidFill>
              </a:defRPr>
            </a:lvl1pPr>
            <a:lvl2pPr marL="685800" indent="-274320">
              <a:spcAft>
                <a:spcPts val="1200"/>
              </a:spcAft>
              <a:buSzPct val="140000"/>
              <a:buFont typeface="Readex Pro SemiBold" pitchFamily="2" charset="-78"/>
              <a:buChar char="&gt;"/>
              <a:defRPr sz="1200" b="1">
                <a:solidFill>
                  <a:schemeClr val="tx1"/>
                </a:solidFill>
              </a:defRPr>
            </a:lvl2pPr>
            <a:lvl3pPr marL="1143000" indent="-274320">
              <a:spcAft>
                <a:spcPts val="1200"/>
              </a:spcAft>
              <a:buSzPct val="140000"/>
              <a:buFont typeface="Readex Pro SemiBold" pitchFamily="2" charset="-78"/>
              <a:buChar char="&gt;"/>
              <a:defRPr sz="1100" b="1">
                <a:solidFill>
                  <a:schemeClr val="tx1"/>
                </a:solidFill>
              </a:defRPr>
            </a:lvl3pPr>
            <a:lvl4pPr marL="1600200" indent="-274320">
              <a:spcAft>
                <a:spcPts val="1200"/>
              </a:spcAft>
              <a:buSzPct val="140000"/>
              <a:buFont typeface="Readex Pro SemiBold" pitchFamily="2" charset="-78"/>
              <a:buChar char="&gt;"/>
              <a:defRPr sz="1050" b="1">
                <a:solidFill>
                  <a:schemeClr val="tx1"/>
                </a:solidFill>
              </a:defRPr>
            </a:lvl4pPr>
            <a:lvl5pPr marL="2057400" indent="-274320">
              <a:spcAft>
                <a:spcPts val="1200"/>
              </a:spcAft>
              <a:buSzPct val="140000"/>
              <a:buFont typeface="Readex Pro SemiBold" pitchFamily="2" charset="-78"/>
              <a:buChar char="&gt;"/>
              <a:defRPr sz="1050" b="1">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D2DE4D8B-1584-6C41-A620-19656A23672D}"/>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tx1"/>
                </a:solidFill>
              </a:defRPr>
            </a:lvl1pPr>
          </a:lstStyle>
          <a:p>
            <a:r>
              <a:rPr lang="en-US" dirty="0"/>
              <a:t>CLICK TO EDIT MASTER TITLE STYLE</a:t>
            </a:r>
          </a:p>
        </p:txBody>
      </p:sp>
      <p:sp>
        <p:nvSpPr>
          <p:cNvPr id="23" name="Slide Number Placeholder 5">
            <a:extLst>
              <a:ext uri="{FF2B5EF4-FFF2-40B4-BE49-F238E27FC236}">
                <a16:creationId xmlns:a16="http://schemas.microsoft.com/office/drawing/2014/main" id="{51B6A2E4-A10C-0009-E498-51916C9F9DE8}"/>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E49206-2234-4F04-A07C-A8B768656C21}" type="slidenum">
              <a:rPr lang="en-US" smtClean="0">
                <a:solidFill>
                  <a:schemeClr val="tx1"/>
                </a:solidFill>
              </a:rPr>
              <a:pPr/>
              <a:t>‹#›</a:t>
            </a:fld>
            <a:endParaRPr lang="en-US" dirty="0">
              <a:solidFill>
                <a:schemeClr val="tx1"/>
              </a:solidFill>
            </a:endParaRPr>
          </a:p>
        </p:txBody>
      </p:sp>
      <p:pic>
        <p:nvPicPr>
          <p:cNvPr id="2" name="Picture 1" descr="A white letter on a black background&#10;&#10;Description automatically generated">
            <a:extLst>
              <a:ext uri="{FF2B5EF4-FFF2-40B4-BE49-F238E27FC236}">
                <a16:creationId xmlns:a16="http://schemas.microsoft.com/office/drawing/2014/main" id="{317A97EC-B37C-ADEB-0B49-1533C8D5D7B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2782650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01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DDA3398-10F9-AC04-18FB-5D479881F918}"/>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pic>
        <p:nvPicPr>
          <p:cNvPr id="2" name="Graphic 1">
            <a:extLst>
              <a:ext uri="{FF2B5EF4-FFF2-40B4-BE49-F238E27FC236}">
                <a16:creationId xmlns:a16="http://schemas.microsoft.com/office/drawing/2014/main" id="{3C4B5A8B-5A1E-FB65-1109-9D6C49640A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3589170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623167D-3928-01D4-6B82-B2C537BD64F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0419" r="46239" b="27625"/>
          <a:stretch/>
        </p:blipFill>
        <p:spPr>
          <a:xfrm flipH="1">
            <a:off x="0" y="-1"/>
            <a:ext cx="11353800" cy="6858001"/>
          </a:xfrm>
          <a:prstGeom prst="rect">
            <a:avLst/>
          </a:prstGeom>
        </p:spPr>
      </p:pic>
      <p:sp>
        <p:nvSpPr>
          <p:cNvPr id="7" name="Text Placeholder 15">
            <a:extLst>
              <a:ext uri="{FF2B5EF4-FFF2-40B4-BE49-F238E27FC236}">
                <a16:creationId xmlns:a16="http://schemas.microsoft.com/office/drawing/2014/main" id="{0529A05B-F429-9B4F-ABBA-328E562827EB}"/>
              </a:ext>
            </a:extLst>
          </p:cNvPr>
          <p:cNvSpPr>
            <a:spLocks noGrp="1"/>
          </p:cNvSpPr>
          <p:nvPr>
            <p:ph type="body" sz="quarter" idx="11" hasCustomPrompt="1"/>
          </p:nvPr>
        </p:nvSpPr>
        <p:spPr>
          <a:xfrm>
            <a:off x="6677026" y="3679991"/>
            <a:ext cx="4244879" cy="449263"/>
          </a:xfrm>
          <a:prstGeom prst="rect">
            <a:avLst/>
          </a:prstGeom>
        </p:spPr>
        <p:txBody>
          <a:bodyPr/>
          <a:lstStyle>
            <a:lvl1pPr marL="0" indent="0" algn="ctr">
              <a:buNone/>
              <a:defRPr b="1" spc="180" baseline="0">
                <a:solidFill>
                  <a:schemeClr val="bg1"/>
                </a:solidFill>
                <a:latin typeface="+mj-lt"/>
              </a:defRPr>
            </a:lvl1pPr>
          </a:lstStyle>
          <a:p>
            <a:pPr lvl="0"/>
            <a:r>
              <a:rPr lang="en-US" dirty="0"/>
              <a:t>Thank you</a:t>
            </a:r>
          </a:p>
        </p:txBody>
      </p:sp>
      <p:pic>
        <p:nvPicPr>
          <p:cNvPr id="2" name="Graphic 1">
            <a:extLst>
              <a:ext uri="{FF2B5EF4-FFF2-40B4-BE49-F238E27FC236}">
                <a16:creationId xmlns:a16="http://schemas.microsoft.com/office/drawing/2014/main" id="{743D25A6-4C94-DBCA-3669-2DB75EB41F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06342" y="3602038"/>
            <a:ext cx="3375233" cy="605171"/>
          </a:xfrm>
          <a:prstGeom prst="rect">
            <a:avLst/>
          </a:prstGeom>
        </p:spPr>
      </p:pic>
    </p:spTree>
    <p:extLst>
      <p:ext uri="{BB962C8B-B14F-4D97-AF65-F5344CB8AC3E}">
        <p14:creationId xmlns:p14="http://schemas.microsoft.com/office/powerpoint/2010/main" val="947129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lang="en-US" b="1" spc="180" baseline="0" dirty="0">
                <a:solidFill>
                  <a:schemeClr val="bg1"/>
                </a:solidFill>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E49206-2234-4F04-A07C-A8B768656C21}" type="slidenum">
              <a:rPr lang="en-US" smtClean="0">
                <a:solidFill>
                  <a:schemeClr val="bg1"/>
                </a:solidFill>
              </a:rPr>
              <a:pPr/>
              <a:t>‹#›</a:t>
            </a:fld>
            <a:endParaRPr lang="en-US" dirty="0">
              <a:solidFill>
                <a:schemeClr val="bg1"/>
              </a:solidFill>
            </a:endParaRPr>
          </a:p>
        </p:txBody>
      </p:sp>
      <p:pic>
        <p:nvPicPr>
          <p:cNvPr id="7" name="Graphic 6">
            <a:extLst>
              <a:ext uri="{FF2B5EF4-FFF2-40B4-BE49-F238E27FC236}">
                <a16:creationId xmlns:a16="http://schemas.microsoft.com/office/drawing/2014/main" id="{B5B856FC-A91D-9F15-DA89-E4AD793219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
        <p:nvSpPr>
          <p:cNvPr id="9" name="Content Placeholder 8">
            <a:extLst>
              <a:ext uri="{FF2B5EF4-FFF2-40B4-BE49-F238E27FC236}">
                <a16:creationId xmlns:a16="http://schemas.microsoft.com/office/drawing/2014/main" id="{C43F4B13-81FB-92F5-2C5D-D9E85C4F74F7}"/>
              </a:ext>
            </a:extLst>
          </p:cNvPr>
          <p:cNvSpPr>
            <a:spLocks noGrp="1"/>
          </p:cNvSpPr>
          <p:nvPr>
            <p:ph sz="quarter" idx="10"/>
          </p:nvPr>
        </p:nvSpPr>
        <p:spPr>
          <a:xfrm>
            <a:off x="838200" y="1962150"/>
            <a:ext cx="10515600" cy="1484509"/>
          </a:xfrm>
          <a:prstGeom prst="rect">
            <a:avLst/>
          </a:prstGeom>
        </p:spPr>
        <p:txBody>
          <a:bodyPr>
            <a:spAutoFit/>
          </a:bodyPr>
          <a:lstStyle>
            <a:lvl1pPr marL="228600" indent="-274320">
              <a:buSzPct val="140000"/>
              <a:buFont typeface="Readex Pro SemiBold" pitchFamily="2" charset="-78"/>
              <a:buChar char="&gt;"/>
              <a:defRPr sz="2000" b="0">
                <a:solidFill>
                  <a:schemeClr val="bg1"/>
                </a:solidFill>
              </a:defRPr>
            </a:lvl1pPr>
            <a:lvl2pPr marL="685800" indent="-274320">
              <a:buSzPct val="140000"/>
              <a:buFont typeface="Readex Pro SemiBold" pitchFamily="2" charset="-78"/>
              <a:buChar char="&gt;"/>
              <a:defRPr sz="1800" b="0">
                <a:solidFill>
                  <a:schemeClr val="bg1"/>
                </a:solidFill>
              </a:defRPr>
            </a:lvl2pPr>
            <a:lvl3pPr marL="1143000" indent="-274320">
              <a:buSzPct val="140000"/>
              <a:buFont typeface="Readex Pro SemiBold" pitchFamily="2" charset="-78"/>
              <a:buChar char="&gt;"/>
              <a:defRPr sz="1600" b="0">
                <a:solidFill>
                  <a:schemeClr val="bg1"/>
                </a:solidFill>
              </a:defRPr>
            </a:lvl3pPr>
            <a:lvl4pPr marL="1600200" indent="-274320">
              <a:buSzPct val="140000"/>
              <a:buFont typeface="Readex Pro SemiBold" pitchFamily="2" charset="-78"/>
              <a:buChar char="&gt;"/>
              <a:defRPr sz="1400" b="0">
                <a:solidFill>
                  <a:schemeClr val="bg1"/>
                </a:solidFill>
              </a:defRPr>
            </a:lvl4pPr>
            <a:lvl5pPr marL="2057400" indent="-274320">
              <a:buSzPct val="140000"/>
              <a:buFont typeface="Readex Pro SemiBold" pitchFamily="2" charset="-78"/>
              <a:buChar char="&gt;"/>
              <a:defRPr sz="14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white letter on a black background&#10;&#10;Description automatically generated">
            <a:extLst>
              <a:ext uri="{FF2B5EF4-FFF2-40B4-BE49-F238E27FC236}">
                <a16:creationId xmlns:a16="http://schemas.microsoft.com/office/drawing/2014/main" id="{67699E99-61A4-1541-A424-4E4B33A6E62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3634235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lang="en-US" b="1" spc="180" baseline="0" dirty="0">
                <a:solidFill>
                  <a:schemeClr val="bg1"/>
                </a:solidFill>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E49206-2234-4F04-A07C-A8B768656C21}" type="slidenum">
              <a:rPr lang="en-US" smtClean="0">
                <a:solidFill>
                  <a:schemeClr val="bg1"/>
                </a:solidFill>
              </a:rPr>
              <a:pPr/>
              <a:t>‹#›</a:t>
            </a:fld>
            <a:endParaRPr lang="en-US" dirty="0">
              <a:solidFill>
                <a:schemeClr val="bg1"/>
              </a:solidFill>
            </a:endParaRPr>
          </a:p>
        </p:txBody>
      </p:sp>
      <p:pic>
        <p:nvPicPr>
          <p:cNvPr id="7" name="Graphic 6">
            <a:extLst>
              <a:ext uri="{FF2B5EF4-FFF2-40B4-BE49-F238E27FC236}">
                <a16:creationId xmlns:a16="http://schemas.microsoft.com/office/drawing/2014/main" id="{B5B856FC-A91D-9F15-DA89-E4AD793219B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43331" y="6302014"/>
            <a:ext cx="1945810" cy="348879"/>
          </a:xfrm>
          <a:prstGeom prst="rect">
            <a:avLst/>
          </a:prstGeom>
        </p:spPr>
      </p:pic>
      <p:sp>
        <p:nvSpPr>
          <p:cNvPr id="9" name="Content Placeholder 8">
            <a:extLst>
              <a:ext uri="{FF2B5EF4-FFF2-40B4-BE49-F238E27FC236}">
                <a16:creationId xmlns:a16="http://schemas.microsoft.com/office/drawing/2014/main" id="{C43F4B13-81FB-92F5-2C5D-D9E85C4F74F7}"/>
              </a:ext>
            </a:extLst>
          </p:cNvPr>
          <p:cNvSpPr>
            <a:spLocks noGrp="1"/>
          </p:cNvSpPr>
          <p:nvPr>
            <p:ph sz="quarter" idx="10"/>
          </p:nvPr>
        </p:nvSpPr>
        <p:spPr>
          <a:xfrm>
            <a:off x="838200" y="1962150"/>
            <a:ext cx="10515600" cy="1484509"/>
          </a:xfrm>
          <a:prstGeom prst="rect">
            <a:avLst/>
          </a:prstGeom>
        </p:spPr>
        <p:txBody>
          <a:bodyPr>
            <a:spAutoFit/>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white letter on a black background&#10;&#10;Description automatically generated">
            <a:extLst>
              <a:ext uri="{FF2B5EF4-FFF2-40B4-BE49-F238E27FC236}">
                <a16:creationId xmlns:a16="http://schemas.microsoft.com/office/drawing/2014/main" id="{8D08984B-9CEA-18F6-95CB-4A52DC0654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1417626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5BAC3CC-67C9-7F67-F87A-661B17A6EE02}"/>
              </a:ext>
            </a:extLst>
          </p:cNvPr>
          <p:cNvPicPr>
            <a:picLocks noChangeAspect="1"/>
          </p:cNvPicPr>
          <p:nvPr userDrawn="1"/>
        </p:nvPicPr>
        <p:blipFill rotWithShape="1">
          <a:blip r:embed="rId2">
            <a:alphaModFix amt="50000"/>
            <a:extLst>
              <a:ext uri="{96DAC541-7B7A-43D3-8B79-37D633B846F1}">
                <asvg:svgBlip xmlns:asvg="http://schemas.microsoft.com/office/drawing/2016/SVG/main" r:embed="rId3"/>
              </a:ext>
            </a:extLst>
          </a:blip>
          <a:srcRect l="12808" b="10997"/>
          <a:stretch/>
        </p:blipFill>
        <p:spPr>
          <a:xfrm flipH="1" flipV="1">
            <a:off x="6817242" y="0"/>
            <a:ext cx="5374758" cy="3429000"/>
          </a:xfrm>
          <a:prstGeom prst="rect">
            <a:avLst/>
          </a:prstGeom>
        </p:spPr>
      </p:pic>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lang="en-US" b="1" spc="180" baseline="0" dirty="0">
                <a:solidFill>
                  <a:schemeClr val="bg1"/>
                </a:solidFill>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E49206-2234-4F04-A07C-A8B768656C21}" type="slidenum">
              <a:rPr lang="en-US" smtClean="0">
                <a:solidFill>
                  <a:schemeClr val="bg1"/>
                </a:solidFill>
              </a:rPr>
              <a:pPr/>
              <a:t>‹#›</a:t>
            </a:fld>
            <a:endParaRPr lang="en-US" dirty="0">
              <a:solidFill>
                <a:schemeClr val="bg1"/>
              </a:solidFill>
            </a:endParaRPr>
          </a:p>
        </p:txBody>
      </p:sp>
      <p:pic>
        <p:nvPicPr>
          <p:cNvPr id="7" name="Graphic 6">
            <a:extLst>
              <a:ext uri="{FF2B5EF4-FFF2-40B4-BE49-F238E27FC236}">
                <a16:creationId xmlns:a16="http://schemas.microsoft.com/office/drawing/2014/main" id="{B5B856FC-A91D-9F15-DA89-E4AD793219B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43331" y="6302014"/>
            <a:ext cx="1945810" cy="348879"/>
          </a:xfrm>
          <a:prstGeom prst="rect">
            <a:avLst/>
          </a:prstGeom>
        </p:spPr>
      </p:pic>
      <p:sp>
        <p:nvSpPr>
          <p:cNvPr id="9" name="Content Placeholder 8">
            <a:extLst>
              <a:ext uri="{FF2B5EF4-FFF2-40B4-BE49-F238E27FC236}">
                <a16:creationId xmlns:a16="http://schemas.microsoft.com/office/drawing/2014/main" id="{C43F4B13-81FB-92F5-2C5D-D9E85C4F74F7}"/>
              </a:ext>
            </a:extLst>
          </p:cNvPr>
          <p:cNvSpPr>
            <a:spLocks noGrp="1"/>
          </p:cNvSpPr>
          <p:nvPr>
            <p:ph sz="quarter" idx="10"/>
          </p:nvPr>
        </p:nvSpPr>
        <p:spPr>
          <a:xfrm>
            <a:off x="838200" y="1962150"/>
            <a:ext cx="10515600" cy="1484509"/>
          </a:xfrm>
          <a:prstGeom prst="rect">
            <a:avLst/>
          </a:prstGeom>
        </p:spPr>
        <p:txBody>
          <a:bodyPr>
            <a:spAutoFit/>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white letter on a black background&#10;&#10;Description automatically generated">
            <a:extLst>
              <a:ext uri="{FF2B5EF4-FFF2-40B4-BE49-F238E27FC236}">
                <a16:creationId xmlns:a16="http://schemas.microsoft.com/office/drawing/2014/main" id="{A50D6CA9-A7C6-8018-1B30-CB7A3555E3C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1322215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7" name="Graphic 6">
            <a:extLst>
              <a:ext uri="{FF2B5EF4-FFF2-40B4-BE49-F238E27FC236}">
                <a16:creationId xmlns:a16="http://schemas.microsoft.com/office/drawing/2014/main" id="{B5B856FC-A91D-9F15-DA89-E4AD793219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pic>
        <p:nvPicPr>
          <p:cNvPr id="8" name="Picture 7" descr="A white letter on a black background&#10;&#10;Description automatically generated">
            <a:extLst>
              <a:ext uri="{FF2B5EF4-FFF2-40B4-BE49-F238E27FC236}">
                <a16:creationId xmlns:a16="http://schemas.microsoft.com/office/drawing/2014/main" id="{CEEA5BE9-DE14-ED46-0ED4-1E866D28688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2270373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7" name="Graphic 6">
            <a:extLst>
              <a:ext uri="{FF2B5EF4-FFF2-40B4-BE49-F238E27FC236}">
                <a16:creationId xmlns:a16="http://schemas.microsoft.com/office/drawing/2014/main" id="{B5B856FC-A91D-9F15-DA89-E4AD793219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
        <p:nvSpPr>
          <p:cNvPr id="3" name="Rectangle 2">
            <a:extLst>
              <a:ext uri="{FF2B5EF4-FFF2-40B4-BE49-F238E27FC236}">
                <a16:creationId xmlns:a16="http://schemas.microsoft.com/office/drawing/2014/main" id="{CD6D8F28-0EC4-EB63-0324-18AEEE14BDC8}"/>
              </a:ext>
            </a:extLst>
          </p:cNvPr>
          <p:cNvSpPr/>
          <p:nvPr userDrawn="1"/>
        </p:nvSpPr>
        <p:spPr>
          <a:xfrm>
            <a:off x="838200" y="1962149"/>
            <a:ext cx="5060544"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359FA67-3A06-3E22-D738-529287FBF730}"/>
              </a:ext>
            </a:extLst>
          </p:cNvPr>
          <p:cNvSpPr/>
          <p:nvPr userDrawn="1"/>
        </p:nvSpPr>
        <p:spPr>
          <a:xfrm>
            <a:off x="6293259" y="1962149"/>
            <a:ext cx="5060544"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02A63C-BF22-7BD8-1065-90027E145480}"/>
              </a:ext>
            </a:extLst>
          </p:cNvPr>
          <p:cNvSpPr/>
          <p:nvPr userDrawn="1"/>
        </p:nvSpPr>
        <p:spPr>
          <a:xfrm>
            <a:off x="838200" y="2714625"/>
            <a:ext cx="5060544"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359697-6E16-497B-DC90-775BBE90B467}"/>
              </a:ext>
            </a:extLst>
          </p:cNvPr>
          <p:cNvSpPr/>
          <p:nvPr userDrawn="1"/>
        </p:nvSpPr>
        <p:spPr>
          <a:xfrm>
            <a:off x="6293259" y="2714625"/>
            <a:ext cx="5060544"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EB7F4F67-EB5B-FE0A-DAA5-1235B92CAC47}"/>
              </a:ext>
            </a:extLst>
          </p:cNvPr>
          <p:cNvSpPr>
            <a:spLocks noGrp="1"/>
          </p:cNvSpPr>
          <p:nvPr>
            <p:ph type="body" sz="quarter" idx="10" hasCustomPrompt="1"/>
          </p:nvPr>
        </p:nvSpPr>
        <p:spPr>
          <a:xfrm>
            <a:off x="978338" y="2038350"/>
            <a:ext cx="4780268"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1</a:t>
            </a:r>
          </a:p>
        </p:txBody>
      </p:sp>
      <p:sp>
        <p:nvSpPr>
          <p:cNvPr id="15" name="Text Placeholder 13">
            <a:extLst>
              <a:ext uri="{FF2B5EF4-FFF2-40B4-BE49-F238E27FC236}">
                <a16:creationId xmlns:a16="http://schemas.microsoft.com/office/drawing/2014/main" id="{80E71B5D-1434-78C8-721A-94F88ED5925F}"/>
              </a:ext>
            </a:extLst>
          </p:cNvPr>
          <p:cNvSpPr>
            <a:spLocks noGrp="1"/>
          </p:cNvSpPr>
          <p:nvPr>
            <p:ph type="body" sz="quarter" idx="11" hasCustomPrompt="1"/>
          </p:nvPr>
        </p:nvSpPr>
        <p:spPr>
          <a:xfrm>
            <a:off x="6433397" y="2038350"/>
            <a:ext cx="4780268"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2</a:t>
            </a:r>
          </a:p>
        </p:txBody>
      </p:sp>
      <p:sp>
        <p:nvSpPr>
          <p:cNvPr id="17" name="Text Placeholder 16">
            <a:extLst>
              <a:ext uri="{FF2B5EF4-FFF2-40B4-BE49-F238E27FC236}">
                <a16:creationId xmlns:a16="http://schemas.microsoft.com/office/drawing/2014/main" id="{B8DFB661-6B4F-1AA6-8A49-4B606F7BDA28}"/>
              </a:ext>
            </a:extLst>
          </p:cNvPr>
          <p:cNvSpPr>
            <a:spLocks noGrp="1"/>
          </p:cNvSpPr>
          <p:nvPr>
            <p:ph type="body" sz="quarter" idx="12"/>
          </p:nvPr>
        </p:nvSpPr>
        <p:spPr>
          <a:xfrm>
            <a:off x="977900" y="2859953"/>
            <a:ext cx="4779963" cy="3055072"/>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a:extLst>
              <a:ext uri="{FF2B5EF4-FFF2-40B4-BE49-F238E27FC236}">
                <a16:creationId xmlns:a16="http://schemas.microsoft.com/office/drawing/2014/main" id="{27431436-4371-4537-7372-8189FCDA71B4}"/>
              </a:ext>
            </a:extLst>
          </p:cNvPr>
          <p:cNvSpPr>
            <a:spLocks noGrp="1"/>
          </p:cNvSpPr>
          <p:nvPr>
            <p:ph type="body" sz="quarter" idx="13"/>
          </p:nvPr>
        </p:nvSpPr>
        <p:spPr>
          <a:xfrm>
            <a:off x="6433397" y="2859953"/>
            <a:ext cx="4779963" cy="3055072"/>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white letter on a black background&#10;&#10;Description automatically generated">
            <a:extLst>
              <a:ext uri="{FF2B5EF4-FFF2-40B4-BE49-F238E27FC236}">
                <a16:creationId xmlns:a16="http://schemas.microsoft.com/office/drawing/2014/main" id="{34CE95D4-F61F-2E51-58E6-0256EB22266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0025" y="6105525"/>
            <a:ext cx="830864" cy="623148"/>
          </a:xfrm>
          <a:prstGeom prst="rect">
            <a:avLst/>
          </a:prstGeom>
        </p:spPr>
      </p:pic>
    </p:spTree>
    <p:extLst>
      <p:ext uri="{BB962C8B-B14F-4D97-AF65-F5344CB8AC3E}">
        <p14:creationId xmlns:p14="http://schemas.microsoft.com/office/powerpoint/2010/main" val="690769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A15D-42CE-AE5B-FE54-C9B22481B1C7}"/>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defRPr lang="en-US" b="1" spc="180" baseline="0" dirty="0">
                <a:solidFill>
                  <a:schemeClr val="bg1"/>
                </a:solidFill>
              </a:defRPr>
            </a:lvl1pPr>
          </a:lstStyle>
          <a:p>
            <a:pPr lvl="0"/>
            <a:r>
              <a:rPr lang="en-US" dirty="0"/>
              <a:t>CLICK TO EDIT MASTER TITLE STYLE</a:t>
            </a:r>
          </a:p>
        </p:txBody>
      </p:sp>
      <p:sp>
        <p:nvSpPr>
          <p:cNvPr id="8" name="Slide Number Placeholder 5">
            <a:extLst>
              <a:ext uri="{FF2B5EF4-FFF2-40B4-BE49-F238E27FC236}">
                <a16:creationId xmlns:a16="http://schemas.microsoft.com/office/drawing/2014/main" id="{8727C8D3-9858-969F-5618-EFD336D4F94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9" name="Graphic 8">
            <a:extLst>
              <a:ext uri="{FF2B5EF4-FFF2-40B4-BE49-F238E27FC236}">
                <a16:creationId xmlns:a16="http://schemas.microsoft.com/office/drawing/2014/main" id="{39F155BC-03AB-74C2-4DEB-40F4A1E3CF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
        <p:nvSpPr>
          <p:cNvPr id="10" name="Text Placeholder 16">
            <a:extLst>
              <a:ext uri="{FF2B5EF4-FFF2-40B4-BE49-F238E27FC236}">
                <a16:creationId xmlns:a16="http://schemas.microsoft.com/office/drawing/2014/main" id="{018BDE8D-BA79-8942-02A8-84528AD1715B}"/>
              </a:ext>
            </a:extLst>
          </p:cNvPr>
          <p:cNvSpPr>
            <a:spLocks noGrp="1"/>
          </p:cNvSpPr>
          <p:nvPr>
            <p:ph type="body" sz="quarter" idx="12"/>
          </p:nvPr>
        </p:nvSpPr>
        <p:spPr>
          <a:xfrm>
            <a:off x="838200" y="1825625"/>
            <a:ext cx="5181600" cy="4351337"/>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6">
            <a:extLst>
              <a:ext uri="{FF2B5EF4-FFF2-40B4-BE49-F238E27FC236}">
                <a16:creationId xmlns:a16="http://schemas.microsoft.com/office/drawing/2014/main" id="{FF61990E-D7EA-1190-777D-1BC98FC7C40D}"/>
              </a:ext>
            </a:extLst>
          </p:cNvPr>
          <p:cNvSpPr>
            <a:spLocks noGrp="1"/>
          </p:cNvSpPr>
          <p:nvPr>
            <p:ph type="body" sz="quarter" idx="13"/>
          </p:nvPr>
        </p:nvSpPr>
        <p:spPr>
          <a:xfrm>
            <a:off x="6172200" y="1825625"/>
            <a:ext cx="5181600" cy="4351337"/>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white letter on a black background&#10;&#10;Description automatically generated">
            <a:extLst>
              <a:ext uri="{FF2B5EF4-FFF2-40B4-BE49-F238E27FC236}">
                <a16:creationId xmlns:a16="http://schemas.microsoft.com/office/drawing/2014/main" id="{518369E2-EC18-13AA-68DD-DACA45D272D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276394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extLst>
              <a:ext uri="{BEBA8EAE-BF5A-486C-A8C5-ECC9F3942E4B}">
                <a14:imgProps xmlns:a14="http://schemas.microsoft.com/office/drawing/2010/main">
                  <a14:imgLayer r:embed="rId20">
                    <a14:imgEffect>
                      <a14:brightnessContrast bright="-3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48574"/>
      </p:ext>
    </p:extLst>
  </p:cSld>
  <p:clrMap bg1="lt1" tx1="dk1" bg2="lt2" tx2="dk2" accent1="accent1" accent2="accent2" accent3="accent3" accent4="accent4" accent5="accent5" accent6="accent6" hlink="hlink" folHlink="folHlink"/>
  <p:sldLayoutIdLst>
    <p:sldLayoutId id="2147483649" r:id="rId1"/>
    <p:sldLayoutId id="2147483688" r:id="rId2"/>
    <p:sldLayoutId id="2147483650" r:id="rId3"/>
    <p:sldLayoutId id="2147483654" r:id="rId4"/>
    <p:sldLayoutId id="2147483668" r:id="rId5"/>
    <p:sldLayoutId id="2147483687" r:id="rId6"/>
    <p:sldLayoutId id="2147483659" r:id="rId7"/>
    <p:sldLayoutId id="2147483661" r:id="rId8"/>
    <p:sldLayoutId id="2147483652" r:id="rId9"/>
    <p:sldLayoutId id="2147483660" r:id="rId10"/>
    <p:sldLayoutId id="2147483662" r:id="rId11"/>
    <p:sldLayoutId id="2147483653" r:id="rId12"/>
    <p:sldLayoutId id="2147483656" r:id="rId13"/>
    <p:sldLayoutId id="2147483657" r:id="rId14"/>
    <p:sldLayoutId id="2147483655" r:id="rId15"/>
    <p:sldLayoutId id="2147483663" r:id="rId16"/>
    <p:sldLayoutId id="2147483667"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84056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86"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2dso/terra-fied-" TargetMode="External"/><Relationship Id="rId2" Type="http://schemas.openxmlformats.org/officeDocument/2006/relationships/hyperlink" Target="https://github.com/r2dso/terra-fied" TargetMode="External"/><Relationship Id="rId1" Type="http://schemas.openxmlformats.org/officeDocument/2006/relationships/slideLayout" Target="../slideLayouts/slideLayout3.xml"/><Relationship Id="rId4" Type="http://schemas.openxmlformats.org/officeDocument/2006/relationships/hyperlink" Target="mailto:git@github.com:r2dso/terra-fied.gi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jpeg"/></Relationships>
</file>

<file path=ppt/slides/_rels/slide62.xml.rels><?xml version="1.0" encoding="UTF-8" standalone="yes"?>
<Relationships xmlns="http://schemas.openxmlformats.org/package/2006/relationships"><Relationship Id="rId3" Type="http://schemas.openxmlformats.org/officeDocument/2006/relationships/hyperlink" Target="https://semgrep.dev/learn/composition/1" TargetMode="External"/><Relationship Id="rId2" Type="http://schemas.openxmlformats.org/officeDocument/2006/relationships/hyperlink" Target="https://semgrep.dev/learn/basics/1"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7.png"/><Relationship Id="rId1" Type="http://schemas.openxmlformats.org/officeDocument/2006/relationships/slideLayout" Target="../slideLayouts/slideLayout16.xml"/><Relationship Id="rId5" Type="http://schemas.openxmlformats.org/officeDocument/2006/relationships/image" Target="../media/image72.png"/><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BB6C745-A584-24D6-7C10-727D3C5ED44D}"/>
              </a:ext>
            </a:extLst>
          </p:cNvPr>
          <p:cNvSpPr>
            <a:spLocks noGrp="1"/>
          </p:cNvSpPr>
          <p:nvPr>
            <p:ph type="body" sz="quarter" idx="11"/>
          </p:nvPr>
        </p:nvSpPr>
        <p:spPr/>
        <p:txBody>
          <a:bodyPr>
            <a:normAutofit fontScale="77500" lnSpcReduction="20000"/>
          </a:bodyPr>
          <a:lstStyle/>
          <a:p>
            <a:r>
              <a:rPr lang="en-US" dirty="0"/>
              <a:t>Infrastructure As Remote Code Execution</a:t>
            </a:r>
          </a:p>
        </p:txBody>
      </p:sp>
    </p:spTree>
    <p:extLst>
      <p:ext uri="{BB962C8B-B14F-4D97-AF65-F5344CB8AC3E}">
        <p14:creationId xmlns:p14="http://schemas.microsoft.com/office/powerpoint/2010/main" val="913933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77280" y="1870650"/>
            <a:ext cx="9205913" cy="4095480"/>
          </a:xfrm>
        </p:spPr>
        <p:txBody>
          <a:bodyPr>
            <a:spAutoFit/>
          </a:bodyPr>
          <a:lstStyle/>
          <a:p>
            <a:r>
              <a:rPr lang="en-US" dirty="0"/>
              <a:t>Understood the basics of Terraform Deployments</a:t>
            </a:r>
          </a:p>
          <a:p>
            <a:r>
              <a:rPr lang="en-US" dirty="0"/>
              <a:t>Deployed a Terraform Plan in AWS</a:t>
            </a:r>
          </a:p>
          <a:p>
            <a:r>
              <a:rPr lang="en-US" dirty="0"/>
              <a:t>Exploited a misconfiguration</a:t>
            </a:r>
          </a:p>
          <a:p>
            <a:r>
              <a:rPr lang="en-US" dirty="0"/>
              <a:t>Created a reverse shell in a cloud environment</a:t>
            </a:r>
          </a:p>
          <a:p>
            <a:r>
              <a:rPr lang="en-US" dirty="0"/>
              <a:t>Moved Laterally within a cloud environment to an instance that was not publicly accessible</a:t>
            </a:r>
          </a:p>
          <a:p>
            <a:r>
              <a:rPr lang="en-US" dirty="0"/>
              <a:t>Stolen credentials and keys</a:t>
            </a:r>
          </a:p>
          <a:p>
            <a:r>
              <a:rPr lang="en-US" dirty="0"/>
              <a:t>Gained administrative access to an AWS account</a:t>
            </a:r>
          </a:p>
          <a:p>
            <a:r>
              <a:rPr lang="en-US" dirty="0"/>
              <a:t>Remediated security weaknesses in Terraform</a:t>
            </a:r>
          </a:p>
          <a:p>
            <a:r>
              <a:rPr lang="en-US" dirty="0"/>
              <a:t>Written an automated security test</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WHEN YOU LEAVE YOU</a:t>
            </a:r>
            <a:br>
              <a:rPr lang="en-US" dirty="0"/>
            </a:br>
            <a:r>
              <a:rPr lang="en-US" dirty="0"/>
              <a:t>WILL HAVE</a:t>
            </a:r>
          </a:p>
        </p:txBody>
      </p:sp>
    </p:spTree>
    <p:extLst>
      <p:ext uri="{BB962C8B-B14F-4D97-AF65-F5344CB8AC3E}">
        <p14:creationId xmlns:p14="http://schemas.microsoft.com/office/powerpoint/2010/main" val="522252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149846" y="1574004"/>
            <a:ext cx="5465640" cy="4696991"/>
          </a:xfrm>
        </p:spPr>
        <p:txBody>
          <a:bodyPr wrap="square">
            <a:spAutoFit/>
          </a:bodyPr>
          <a:lstStyle/>
          <a:p>
            <a:r>
              <a:rPr lang="en-US" dirty="0">
                <a:hlinkClick r:id="rId2"/>
              </a:rPr>
              <a:t>Wifi info:</a:t>
            </a:r>
          </a:p>
          <a:p>
            <a:pPr lvl="1"/>
            <a:r>
              <a:rPr lang="en-US" dirty="0">
                <a:hlinkClick r:id="rId2"/>
              </a:rPr>
              <a:t>Username: </a:t>
            </a:r>
          </a:p>
          <a:p>
            <a:pPr lvl="1"/>
            <a:r>
              <a:rPr lang="en-US" dirty="0">
                <a:hlinkClick r:id="rId2"/>
              </a:rPr>
              <a:t>Password: </a:t>
            </a:r>
          </a:p>
          <a:p>
            <a:r>
              <a:rPr lang="en-US" dirty="0">
                <a:hlinkClick r:id="rId3"/>
              </a:rPr>
              <a:t>https://github.com/r2dso/terra-fied</a:t>
            </a:r>
            <a:r>
              <a:rPr lang="en-US" dirty="0"/>
              <a:t> - http://</a:t>
            </a:r>
            <a:r>
              <a:rPr lang="en-US" dirty="0" err="1"/>
              <a:t>bit.ly</a:t>
            </a:r>
            <a:r>
              <a:rPr lang="en-US" dirty="0"/>
              <a:t>/46OO36b</a:t>
            </a:r>
          </a:p>
          <a:p>
            <a:pPr lvl="1"/>
            <a:r>
              <a:rPr lang="en-US" dirty="0"/>
              <a:t>git clone </a:t>
            </a:r>
            <a:r>
              <a:rPr lang="en-US" dirty="0">
                <a:hlinkClick r:id="rId4"/>
              </a:rPr>
              <a:t>git@github.com:r2dso/terra-fied.git</a:t>
            </a:r>
            <a:endParaRPr lang="en-US" dirty="0"/>
          </a:p>
          <a:p>
            <a:pPr lvl="1"/>
            <a:r>
              <a:rPr lang="en-US" dirty="0"/>
              <a:t>cd terra-</a:t>
            </a:r>
            <a:r>
              <a:rPr lang="en-US" dirty="0" err="1"/>
              <a:t>fied</a:t>
            </a:r>
            <a:endParaRPr lang="en-US" dirty="0"/>
          </a:p>
          <a:p>
            <a:pPr lvl="1"/>
            <a:r>
              <a:rPr lang="en-US" dirty="0"/>
              <a:t>terraform </a:t>
            </a:r>
            <a:r>
              <a:rPr lang="en-US" dirty="0" err="1"/>
              <a:t>init</a:t>
            </a:r>
            <a:endParaRPr lang="en-US" dirty="0"/>
          </a:p>
          <a:p>
            <a:pPr lvl="1"/>
            <a:r>
              <a:rPr lang="en-US" dirty="0"/>
              <a:t>terraform plan</a:t>
            </a:r>
          </a:p>
          <a:p>
            <a:r>
              <a:rPr lang="en-US" dirty="0"/>
              <a:t>What’s required?</a:t>
            </a:r>
          </a:p>
          <a:p>
            <a:pPr lvl="1"/>
            <a:r>
              <a:rPr lang="en-US" dirty="0"/>
              <a:t>AWS Access</a:t>
            </a:r>
          </a:p>
          <a:p>
            <a:pPr lvl="1"/>
            <a:r>
              <a:rPr lang="en-US" dirty="0"/>
              <a:t>Terraform installed</a:t>
            </a:r>
          </a:p>
          <a:p>
            <a:pPr lvl="1"/>
            <a:r>
              <a:rPr lang="en-US" dirty="0"/>
              <a:t>Code Editor</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LAB SETUP</a:t>
            </a:r>
          </a:p>
        </p:txBody>
      </p:sp>
    </p:spTree>
    <p:extLst>
      <p:ext uri="{BB962C8B-B14F-4D97-AF65-F5344CB8AC3E}">
        <p14:creationId xmlns:p14="http://schemas.microsoft.com/office/powerpoint/2010/main" val="3206458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47DBA7-7DCE-8072-5EE2-223842924E1F}"/>
              </a:ext>
            </a:extLst>
          </p:cNvPr>
          <p:cNvSpPr>
            <a:spLocks noGrp="1"/>
          </p:cNvSpPr>
          <p:nvPr>
            <p:ph sz="quarter" idx="10"/>
          </p:nvPr>
        </p:nvSpPr>
        <p:spPr>
          <a:xfrm>
            <a:off x="1371601" y="1690688"/>
            <a:ext cx="10349344" cy="287323"/>
          </a:xfrm>
        </p:spPr>
        <p:txBody>
          <a:bodyPr wrap="square">
            <a:spAutoFit/>
          </a:bodyPr>
          <a:lstStyle/>
          <a:p>
            <a:pPr>
              <a:buSzPct val="135000"/>
            </a:pPr>
            <a:endParaRPr lang="en-US" dirty="0">
              <a:solidFill>
                <a:schemeClr val="tx1">
                  <a:lumMod val="85000"/>
                  <a:lumOff val="15000"/>
                </a:schemeClr>
              </a:solidFill>
            </a:endParaRPr>
          </a:p>
        </p:txBody>
      </p:sp>
      <p:sp>
        <p:nvSpPr>
          <p:cNvPr id="4" name="Title 3">
            <a:extLst>
              <a:ext uri="{FF2B5EF4-FFF2-40B4-BE49-F238E27FC236}">
                <a16:creationId xmlns:a16="http://schemas.microsoft.com/office/drawing/2014/main" id="{351BB531-B119-4B01-FCAF-BF83E846A06F}"/>
              </a:ext>
            </a:extLst>
          </p:cNvPr>
          <p:cNvSpPr>
            <a:spLocks noGrp="1"/>
          </p:cNvSpPr>
          <p:nvPr>
            <p:ph type="title"/>
          </p:nvPr>
        </p:nvSpPr>
        <p:spPr/>
        <p:txBody>
          <a:bodyPr/>
          <a:lstStyle/>
          <a:p>
            <a:r>
              <a:rPr lang="en-US" dirty="0"/>
              <a:t>Introduction To Terraform</a:t>
            </a:r>
          </a:p>
        </p:txBody>
      </p:sp>
    </p:spTree>
    <p:extLst>
      <p:ext uri="{BB962C8B-B14F-4D97-AF65-F5344CB8AC3E}">
        <p14:creationId xmlns:p14="http://schemas.microsoft.com/office/powerpoint/2010/main" val="308045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47DBA7-7DCE-8072-5EE2-223842924E1F}"/>
              </a:ext>
            </a:extLst>
          </p:cNvPr>
          <p:cNvSpPr>
            <a:spLocks noGrp="1"/>
          </p:cNvSpPr>
          <p:nvPr>
            <p:ph sz="quarter" idx="10"/>
          </p:nvPr>
        </p:nvSpPr>
        <p:spPr>
          <a:xfrm>
            <a:off x="1371601" y="1690688"/>
            <a:ext cx="10349344" cy="2191369"/>
          </a:xfrm>
        </p:spPr>
        <p:txBody>
          <a:bodyPr wrap="square">
            <a:spAutoFit/>
          </a:bodyPr>
          <a:lstStyle/>
          <a:p>
            <a:pPr>
              <a:buSzPct val="135000"/>
            </a:pPr>
            <a:r>
              <a:rPr lang="en-US" dirty="0">
                <a:solidFill>
                  <a:schemeClr val="tx1">
                    <a:lumMod val="85000"/>
                    <a:lumOff val="15000"/>
                  </a:schemeClr>
                </a:solidFill>
              </a:rPr>
              <a:t>Configuration Management vs Infrastructure as Code</a:t>
            </a:r>
          </a:p>
          <a:p>
            <a:pPr>
              <a:buSzPct val="135000"/>
            </a:pPr>
            <a:r>
              <a:rPr lang="en-US" dirty="0">
                <a:solidFill>
                  <a:schemeClr val="tx1">
                    <a:lumMod val="85000"/>
                    <a:lumOff val="15000"/>
                  </a:schemeClr>
                </a:solidFill>
              </a:rPr>
              <a:t>Terraform is stateful and declarative</a:t>
            </a:r>
          </a:p>
          <a:p>
            <a:pPr>
              <a:buSzPct val="135000"/>
            </a:pPr>
            <a:r>
              <a:rPr lang="en-US" dirty="0">
                <a:solidFill>
                  <a:schemeClr val="tx1">
                    <a:lumMod val="85000"/>
                    <a:lumOff val="15000"/>
                  </a:schemeClr>
                </a:solidFill>
              </a:rPr>
              <a:t>Ansible, as an example is stateless and imperative</a:t>
            </a:r>
          </a:p>
          <a:p>
            <a:pPr>
              <a:buSzPct val="135000"/>
            </a:pPr>
            <a:r>
              <a:rPr lang="en-US" dirty="0">
                <a:solidFill>
                  <a:schemeClr val="tx1">
                    <a:lumMod val="85000"/>
                    <a:lumOff val="15000"/>
                  </a:schemeClr>
                </a:solidFill>
              </a:rPr>
              <a:t>Think about how you order a sandwich…</a:t>
            </a:r>
          </a:p>
          <a:p>
            <a:pPr>
              <a:buSzPct val="135000"/>
            </a:pPr>
            <a:endParaRPr lang="en-US" dirty="0">
              <a:solidFill>
                <a:schemeClr val="tx1">
                  <a:lumMod val="85000"/>
                  <a:lumOff val="15000"/>
                </a:schemeClr>
              </a:solidFill>
            </a:endParaRPr>
          </a:p>
        </p:txBody>
      </p:sp>
      <p:sp>
        <p:nvSpPr>
          <p:cNvPr id="4" name="Title 3">
            <a:extLst>
              <a:ext uri="{FF2B5EF4-FFF2-40B4-BE49-F238E27FC236}">
                <a16:creationId xmlns:a16="http://schemas.microsoft.com/office/drawing/2014/main" id="{351BB531-B119-4B01-FCAF-BF83E846A06F}"/>
              </a:ext>
            </a:extLst>
          </p:cNvPr>
          <p:cNvSpPr>
            <a:spLocks noGrp="1"/>
          </p:cNvSpPr>
          <p:nvPr>
            <p:ph type="title"/>
          </p:nvPr>
        </p:nvSpPr>
        <p:spPr/>
        <p:txBody>
          <a:bodyPr/>
          <a:lstStyle/>
          <a:p>
            <a:r>
              <a:rPr lang="en-US" dirty="0"/>
              <a:t>Introduction To Terraform</a:t>
            </a:r>
          </a:p>
        </p:txBody>
      </p:sp>
      <p:pic>
        <p:nvPicPr>
          <p:cNvPr id="5" name="Picture 4">
            <a:extLst>
              <a:ext uri="{FF2B5EF4-FFF2-40B4-BE49-F238E27FC236}">
                <a16:creationId xmlns:a16="http://schemas.microsoft.com/office/drawing/2014/main" id="{0FDE978E-CD44-6B00-BB26-0B4AF35D9039}"/>
              </a:ext>
            </a:extLst>
          </p:cNvPr>
          <p:cNvPicPr>
            <a:picLocks noChangeAspect="1"/>
          </p:cNvPicPr>
          <p:nvPr/>
        </p:nvPicPr>
        <p:blipFill rotWithShape="1">
          <a:blip r:embed="rId3"/>
          <a:srcRect l="1348" t="-47589" r="-1348" b="47589"/>
          <a:stretch/>
        </p:blipFill>
        <p:spPr>
          <a:xfrm>
            <a:off x="3197156" y="0"/>
            <a:ext cx="6858000" cy="6858000"/>
          </a:xfrm>
          <a:prstGeom prst="rect">
            <a:avLst/>
          </a:prstGeom>
        </p:spPr>
      </p:pic>
    </p:spTree>
    <p:extLst>
      <p:ext uri="{BB962C8B-B14F-4D97-AF65-F5344CB8AC3E}">
        <p14:creationId xmlns:p14="http://schemas.microsoft.com/office/powerpoint/2010/main" val="3118116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1BB531-B119-4B01-FCAF-BF83E846A06F}"/>
              </a:ext>
            </a:extLst>
          </p:cNvPr>
          <p:cNvSpPr>
            <a:spLocks noGrp="1"/>
          </p:cNvSpPr>
          <p:nvPr>
            <p:ph type="title"/>
          </p:nvPr>
        </p:nvSpPr>
        <p:spPr/>
        <p:txBody>
          <a:bodyPr/>
          <a:lstStyle/>
          <a:p>
            <a:r>
              <a:rPr lang="en-US" dirty="0"/>
              <a:t>Foundation</a:t>
            </a:r>
          </a:p>
        </p:txBody>
      </p:sp>
      <p:pic>
        <p:nvPicPr>
          <p:cNvPr id="5" name="Picture 4">
            <a:extLst>
              <a:ext uri="{FF2B5EF4-FFF2-40B4-BE49-F238E27FC236}">
                <a16:creationId xmlns:a16="http://schemas.microsoft.com/office/drawing/2014/main" id="{9A100F7E-EEE4-B4A6-28FE-65CB42A9B8EE}"/>
              </a:ext>
            </a:extLst>
          </p:cNvPr>
          <p:cNvPicPr>
            <a:picLocks noChangeAspect="1"/>
          </p:cNvPicPr>
          <p:nvPr/>
        </p:nvPicPr>
        <p:blipFill rotWithShape="1">
          <a:blip r:embed="rId3"/>
          <a:srcRect b="5774"/>
          <a:stretch/>
        </p:blipFill>
        <p:spPr>
          <a:xfrm>
            <a:off x="5084182" y="2615980"/>
            <a:ext cx="4660679" cy="4228542"/>
          </a:xfrm>
          <a:prstGeom prst="rect">
            <a:avLst/>
          </a:prstGeom>
        </p:spPr>
      </p:pic>
      <p:pic>
        <p:nvPicPr>
          <p:cNvPr id="3" name="Picture 2">
            <a:extLst>
              <a:ext uri="{FF2B5EF4-FFF2-40B4-BE49-F238E27FC236}">
                <a16:creationId xmlns:a16="http://schemas.microsoft.com/office/drawing/2014/main" id="{8DC45418-5FE1-C13E-1A56-087326B014A7}"/>
              </a:ext>
            </a:extLst>
          </p:cNvPr>
          <p:cNvPicPr>
            <a:picLocks noChangeAspect="1"/>
          </p:cNvPicPr>
          <p:nvPr/>
        </p:nvPicPr>
        <p:blipFill>
          <a:blip r:embed="rId4"/>
          <a:stretch>
            <a:fillRect/>
          </a:stretch>
        </p:blipFill>
        <p:spPr>
          <a:xfrm flipH="1">
            <a:off x="2472856" y="3030197"/>
            <a:ext cx="3091482" cy="3814324"/>
          </a:xfrm>
          <a:prstGeom prst="rect">
            <a:avLst/>
          </a:prstGeom>
        </p:spPr>
      </p:pic>
    </p:spTree>
    <p:extLst>
      <p:ext uri="{BB962C8B-B14F-4D97-AF65-F5344CB8AC3E}">
        <p14:creationId xmlns:p14="http://schemas.microsoft.com/office/powerpoint/2010/main" val="171244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Foundation</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Provider</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Backend</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Determines resource types and data sources for your infrastructure</a:t>
            </a:r>
          </a:p>
          <a:p>
            <a:r>
              <a:rPr lang="en-US" dirty="0"/>
              <a:t>Integrates with Provider APIs (AWS, GCP, Azure, etc.)</a:t>
            </a:r>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Defines where terraform stores STATE files</a:t>
            </a:r>
          </a:p>
          <a:p>
            <a:r>
              <a:rPr lang="en-US" dirty="0"/>
              <a:t>Default  backend is `local`</a:t>
            </a:r>
          </a:p>
          <a:p>
            <a:r>
              <a:rPr lang="en-US" dirty="0"/>
              <a:t>Careful with credentials and sensitive data</a:t>
            </a:r>
          </a:p>
          <a:p>
            <a:r>
              <a:rPr lang="en-US" dirty="0"/>
              <a:t>Initialization ( `</a:t>
            </a:r>
            <a:r>
              <a:rPr lang="en-US" dirty="0" err="1"/>
              <a:t>init</a:t>
            </a:r>
            <a:r>
              <a:rPr lang="en-US" dirty="0"/>
              <a:t>` )</a:t>
            </a:r>
          </a:p>
        </p:txBody>
      </p:sp>
    </p:spTree>
    <p:extLst>
      <p:ext uri="{BB962C8B-B14F-4D97-AF65-F5344CB8AC3E}">
        <p14:creationId xmlns:p14="http://schemas.microsoft.com/office/powerpoint/2010/main" val="4261684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Foundation</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Provider</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Backend</a:t>
            </a:r>
          </a:p>
        </p:txBody>
      </p:sp>
      <p:pic>
        <p:nvPicPr>
          <p:cNvPr id="7" name="Picture 6">
            <a:extLst>
              <a:ext uri="{FF2B5EF4-FFF2-40B4-BE49-F238E27FC236}">
                <a16:creationId xmlns:a16="http://schemas.microsoft.com/office/drawing/2014/main" id="{0744152B-E1B2-4A6F-5BC9-ACE07800ACD3}"/>
              </a:ext>
            </a:extLst>
          </p:cNvPr>
          <p:cNvPicPr>
            <a:picLocks noChangeAspect="1"/>
          </p:cNvPicPr>
          <p:nvPr/>
        </p:nvPicPr>
        <p:blipFill rotWithShape="1">
          <a:blip r:embed="rId2"/>
          <a:srcRect l="7736" t="9948" r="26921"/>
          <a:stretch/>
        </p:blipFill>
        <p:spPr>
          <a:xfrm>
            <a:off x="6345830" y="2776233"/>
            <a:ext cx="4934541" cy="3292058"/>
          </a:xfrm>
          <a:prstGeom prst="rect">
            <a:avLst/>
          </a:prstGeom>
        </p:spPr>
      </p:pic>
      <p:pic>
        <p:nvPicPr>
          <p:cNvPr id="8" name="Picture 7">
            <a:extLst>
              <a:ext uri="{FF2B5EF4-FFF2-40B4-BE49-F238E27FC236}">
                <a16:creationId xmlns:a16="http://schemas.microsoft.com/office/drawing/2014/main" id="{A7D90C59-EE9A-B977-0608-9083C921C154}"/>
              </a:ext>
            </a:extLst>
          </p:cNvPr>
          <p:cNvPicPr>
            <a:picLocks noChangeAspect="1"/>
          </p:cNvPicPr>
          <p:nvPr/>
        </p:nvPicPr>
        <p:blipFill rotWithShape="1">
          <a:blip r:embed="rId3"/>
          <a:srcRect t="7698"/>
          <a:stretch/>
        </p:blipFill>
        <p:spPr>
          <a:xfrm>
            <a:off x="944272" y="3532908"/>
            <a:ext cx="4848400" cy="1669573"/>
          </a:xfrm>
          <a:prstGeom prst="rect">
            <a:avLst/>
          </a:prstGeom>
        </p:spPr>
      </p:pic>
    </p:spTree>
    <p:extLst>
      <p:ext uri="{BB962C8B-B14F-4D97-AF65-F5344CB8AC3E}">
        <p14:creationId xmlns:p14="http://schemas.microsoft.com/office/powerpoint/2010/main" val="488572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287323"/>
          </a:xfrm>
        </p:spPr>
        <p:txBody>
          <a:bodyPr>
            <a:spAutoFit/>
          </a:bodyPr>
          <a:lstStyle/>
          <a:p>
            <a:r>
              <a:rPr lang="en-US" dirty="0"/>
              <a:t>What do they do?</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Providers</a:t>
            </a:r>
          </a:p>
        </p:txBody>
      </p:sp>
      <p:pic>
        <p:nvPicPr>
          <p:cNvPr id="6" name="Picture 5" descr="A screenshot of a computer program&#10;&#10;Description automatically generated">
            <a:extLst>
              <a:ext uri="{FF2B5EF4-FFF2-40B4-BE49-F238E27FC236}">
                <a16:creationId xmlns:a16="http://schemas.microsoft.com/office/drawing/2014/main" id="{BC03E60C-288A-DCCA-E4CE-F81717F86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809" y="2495550"/>
            <a:ext cx="5613400" cy="3898900"/>
          </a:xfrm>
          <a:prstGeom prst="rect">
            <a:avLst/>
          </a:prstGeom>
        </p:spPr>
      </p:pic>
    </p:spTree>
    <p:extLst>
      <p:ext uri="{BB962C8B-B14F-4D97-AF65-F5344CB8AC3E}">
        <p14:creationId xmlns:p14="http://schemas.microsoft.com/office/powerpoint/2010/main" val="226830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Providers</a:t>
            </a:r>
          </a:p>
        </p:txBody>
      </p:sp>
      <p:pic>
        <p:nvPicPr>
          <p:cNvPr id="5" name="Picture 4" descr="A screenshot of a computer program&#10;&#10;Description automatically generated">
            <a:extLst>
              <a:ext uri="{FF2B5EF4-FFF2-40B4-BE49-F238E27FC236}">
                <a16:creationId xmlns:a16="http://schemas.microsoft.com/office/drawing/2014/main" id="{9BEE7D8C-78CE-C4A8-716A-D2EE34B9C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189" y="1690688"/>
            <a:ext cx="5796020" cy="4892628"/>
          </a:xfrm>
          <a:prstGeom prst="rect">
            <a:avLst/>
          </a:prstGeom>
        </p:spPr>
      </p:pic>
    </p:spTree>
    <p:extLst>
      <p:ext uri="{BB962C8B-B14F-4D97-AF65-F5344CB8AC3E}">
        <p14:creationId xmlns:p14="http://schemas.microsoft.com/office/powerpoint/2010/main" val="4265142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Providers</a:t>
            </a:r>
          </a:p>
        </p:txBody>
      </p:sp>
      <p:pic>
        <p:nvPicPr>
          <p:cNvPr id="8" name="Content Placeholder 7" descr="A screenshot of a computer program&#10;&#10;Description automatically generated">
            <a:extLst>
              <a:ext uri="{FF2B5EF4-FFF2-40B4-BE49-F238E27FC236}">
                <a16:creationId xmlns:a16="http://schemas.microsoft.com/office/drawing/2014/main" id="{B7D54BF9-92C7-ED0F-E504-0887AD637A2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68276" y="1161906"/>
            <a:ext cx="5055447" cy="5548662"/>
          </a:xfrm>
        </p:spPr>
      </p:pic>
    </p:spTree>
    <p:extLst>
      <p:ext uri="{BB962C8B-B14F-4D97-AF65-F5344CB8AC3E}">
        <p14:creationId xmlns:p14="http://schemas.microsoft.com/office/powerpoint/2010/main" val="195494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9737318-D86B-7AB0-0666-41DDBE946028}"/>
              </a:ext>
            </a:extLst>
          </p:cNvPr>
          <p:cNvSpPr>
            <a:spLocks noGrp="1"/>
          </p:cNvSpPr>
          <p:nvPr>
            <p:ph sz="quarter" idx="10"/>
          </p:nvPr>
        </p:nvSpPr>
        <p:spPr>
          <a:xfrm>
            <a:off x="1787007" y="2021477"/>
            <a:ext cx="9205913" cy="2191434"/>
          </a:xfrm>
          <a:prstGeom prst="rect">
            <a:avLst/>
          </a:prstGeom>
        </p:spPr>
        <p:txBody>
          <a:bodyPr>
            <a:spAutoFit/>
          </a:bodyPr>
          <a:lstStyle/>
          <a:p>
            <a:r>
              <a:rPr lang="en-US" dirty="0"/>
              <a:t>Introductions</a:t>
            </a:r>
          </a:p>
          <a:p>
            <a:r>
              <a:rPr lang="en-US" dirty="0"/>
              <a:t>Lab setup</a:t>
            </a:r>
          </a:p>
          <a:p>
            <a:r>
              <a:rPr lang="en-US" dirty="0"/>
              <a:t>Introduction to Terraform</a:t>
            </a:r>
          </a:p>
          <a:p>
            <a:r>
              <a:rPr lang="en-US" dirty="0"/>
              <a:t>Lab 1</a:t>
            </a:r>
          </a:p>
          <a:p>
            <a:r>
              <a:rPr lang="en-US" dirty="0"/>
              <a:t>Break</a:t>
            </a:r>
          </a:p>
        </p:txBody>
      </p:sp>
      <p:sp>
        <p:nvSpPr>
          <p:cNvPr id="6" name="Title 5">
            <a:extLst>
              <a:ext uri="{FF2B5EF4-FFF2-40B4-BE49-F238E27FC236}">
                <a16:creationId xmlns:a16="http://schemas.microsoft.com/office/drawing/2014/main" id="{A152F52F-B184-C933-0B6F-F39691F654D7}"/>
              </a:ext>
            </a:extLst>
          </p:cNvPr>
          <p:cNvSpPr>
            <a:spLocks noGrp="1"/>
          </p:cNvSpPr>
          <p:nvPr>
            <p:ph type="title"/>
          </p:nvPr>
        </p:nvSpPr>
        <p:spPr/>
        <p:txBody>
          <a:bodyPr/>
          <a:lstStyle/>
          <a:p>
            <a:r>
              <a:rPr lang="en-US" dirty="0"/>
              <a:t>AGENDA – Day 1</a:t>
            </a:r>
          </a:p>
        </p:txBody>
      </p:sp>
      <p:pic>
        <p:nvPicPr>
          <p:cNvPr id="2" name="Picture 1" descr="A logo with a hexagon and white text&#10;&#10;Description automatically generated">
            <a:extLst>
              <a:ext uri="{FF2B5EF4-FFF2-40B4-BE49-F238E27FC236}">
                <a16:creationId xmlns:a16="http://schemas.microsoft.com/office/drawing/2014/main" id="{AB996B44-DC81-5A14-C62C-67BF635B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171" y="5879263"/>
            <a:ext cx="835658" cy="835658"/>
          </a:xfrm>
          <a:prstGeom prst="rect">
            <a:avLst/>
          </a:prstGeom>
        </p:spPr>
      </p:pic>
    </p:spTree>
    <p:extLst>
      <p:ext uri="{BB962C8B-B14F-4D97-AF65-F5344CB8AC3E}">
        <p14:creationId xmlns:p14="http://schemas.microsoft.com/office/powerpoint/2010/main" val="3709591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287323"/>
          </a:xfrm>
        </p:spPr>
        <p:txBody>
          <a:bodyPr>
            <a:spAutoFit/>
          </a:bodyPr>
          <a:lstStyle/>
          <a:p>
            <a:r>
              <a:rPr lang="en-US" dirty="0"/>
              <a:t>“</a:t>
            </a:r>
            <a:r>
              <a:rPr lang="en-US" b="0" i="0" dirty="0">
                <a:solidFill>
                  <a:srgbClr val="D5D7DB"/>
                </a:solidFill>
                <a:effectLst/>
                <a:latin typeface="-apple-system"/>
              </a:rPr>
              <a:t>Terraform relies on plugins called providers to interact with cloud providers, SaaS providers, and other APIs.”</a:t>
            </a:r>
            <a:endParaRPr lang="en-US" dirty="0"/>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Providers</a:t>
            </a:r>
          </a:p>
        </p:txBody>
      </p:sp>
      <p:pic>
        <p:nvPicPr>
          <p:cNvPr id="5" name="Picture 4" descr="A group of squares with text&#10;&#10;Description automatically generated">
            <a:extLst>
              <a:ext uri="{FF2B5EF4-FFF2-40B4-BE49-F238E27FC236}">
                <a16:creationId xmlns:a16="http://schemas.microsoft.com/office/drawing/2014/main" id="{32FEBD07-F655-52AF-B716-5BD46FD4F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928" y="2495309"/>
            <a:ext cx="7772400" cy="3628162"/>
          </a:xfrm>
          <a:prstGeom prst="rect">
            <a:avLst/>
          </a:prstGeom>
        </p:spPr>
      </p:pic>
    </p:spTree>
    <p:extLst>
      <p:ext uri="{BB962C8B-B14F-4D97-AF65-F5344CB8AC3E}">
        <p14:creationId xmlns:p14="http://schemas.microsoft.com/office/powerpoint/2010/main" val="2607687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EB714F-D8B7-1E0E-52A5-A4F5938FE234}"/>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33ECDF1A-6282-E432-F3EC-CD0299CD8E66}"/>
              </a:ext>
            </a:extLst>
          </p:cNvPr>
          <p:cNvSpPr>
            <a:spLocks noGrp="1"/>
          </p:cNvSpPr>
          <p:nvPr>
            <p:ph type="title"/>
          </p:nvPr>
        </p:nvSpPr>
        <p:spPr/>
        <p:txBody>
          <a:bodyPr/>
          <a:lstStyle/>
          <a:p>
            <a:r>
              <a:rPr lang="en-US" dirty="0"/>
              <a:t>Quick walkthrough</a:t>
            </a:r>
          </a:p>
        </p:txBody>
      </p:sp>
    </p:spTree>
    <p:extLst>
      <p:ext uri="{BB962C8B-B14F-4D97-AF65-F5344CB8AC3E}">
        <p14:creationId xmlns:p14="http://schemas.microsoft.com/office/powerpoint/2010/main" val="229083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8481786" cy="1373453"/>
          </a:xfrm>
        </p:spPr>
        <p:txBody>
          <a:bodyPr wrap="square">
            <a:spAutoFit/>
          </a:bodyPr>
          <a:lstStyle/>
          <a:p>
            <a:pPr algn="l"/>
            <a:r>
              <a:rPr lang="en-US" sz="2400" b="0" i="0" dirty="0">
                <a:effectLst/>
                <a:latin typeface="-apple-system"/>
              </a:rPr>
              <a:t>A backend defines where Terraform stores its </a:t>
            </a:r>
            <a:r>
              <a:rPr lang="en-US" sz="2400" b="0" i="0" dirty="0">
                <a:effectLst/>
                <a:latin typeface="var(--token-typography-body-300-font-family)"/>
              </a:rPr>
              <a:t>state</a:t>
            </a:r>
            <a:r>
              <a:rPr lang="en-US" sz="2400" b="0" i="0" dirty="0">
                <a:effectLst/>
                <a:latin typeface="-apple-system"/>
              </a:rPr>
              <a:t> data files.</a:t>
            </a:r>
          </a:p>
          <a:p>
            <a:r>
              <a:rPr lang="en-US" sz="2400" b="0" dirty="0"/>
              <a:t>Many options for backends, local, S3, blob, Postgres </a:t>
            </a:r>
            <a:br>
              <a:rPr lang="en-US" sz="2400" dirty="0"/>
            </a:br>
            <a:endParaRPr lang="en-US" sz="2400" dirty="0"/>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371754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Backend</a:t>
            </a:r>
          </a:p>
        </p:txBody>
      </p:sp>
      <p:pic>
        <p:nvPicPr>
          <p:cNvPr id="7" name="Content Placeholder 6" descr="A screen shot of a computer program&#10;&#10;Description automatically generated">
            <a:extLst>
              <a:ext uri="{FF2B5EF4-FFF2-40B4-BE49-F238E27FC236}">
                <a16:creationId xmlns:a16="http://schemas.microsoft.com/office/drawing/2014/main" id="{5494D9A8-E53D-E8C2-BCE9-6A570130E06F}"/>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206380" y="1499191"/>
            <a:ext cx="7979611" cy="4482928"/>
          </a:xfrm>
        </p:spPr>
      </p:pic>
    </p:spTree>
    <p:extLst>
      <p:ext uri="{BB962C8B-B14F-4D97-AF65-F5344CB8AC3E}">
        <p14:creationId xmlns:p14="http://schemas.microsoft.com/office/powerpoint/2010/main" val="1750516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0</a:t>
            </a:r>
          </a:p>
        </p:txBody>
      </p:sp>
      <p:sp>
        <p:nvSpPr>
          <p:cNvPr id="3" name="Text Placeholder 2">
            <a:extLst>
              <a:ext uri="{FF2B5EF4-FFF2-40B4-BE49-F238E27FC236}">
                <a16:creationId xmlns:a16="http://schemas.microsoft.com/office/drawing/2014/main" id="{31252E93-764C-57E2-24E9-9131E1A9F9A0}"/>
              </a:ext>
            </a:extLst>
          </p:cNvPr>
          <p:cNvSpPr txBox="1">
            <a:spLocks/>
          </p:cNvSpPr>
          <p:nvPr/>
        </p:nvSpPr>
        <p:spPr>
          <a:xfrm>
            <a:off x="3652562" y="1523206"/>
            <a:ext cx="6316387"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solidFill>
                  <a:schemeClr val="bg1"/>
                </a:solidFill>
              </a:rPr>
              <a:t>Run </a:t>
            </a:r>
            <a:r>
              <a:rPr lang="en-US" dirty="0" err="1">
                <a:solidFill>
                  <a:schemeClr val="bg1"/>
                </a:solidFill>
              </a:rPr>
              <a:t>lab_setup</a:t>
            </a:r>
            <a:endParaRPr lang="en-US" dirty="0">
              <a:solidFill>
                <a:schemeClr val="bg1"/>
              </a:solidFill>
            </a:endParaRPr>
          </a:p>
          <a:p>
            <a:pPr marL="285750" indent="-285750"/>
            <a:r>
              <a:rPr lang="en-US" dirty="0">
                <a:solidFill>
                  <a:schemeClr val="bg1"/>
                </a:solidFill>
              </a:rPr>
              <a:t>Set up a remote </a:t>
            </a:r>
            <a:r>
              <a:rPr lang="en-US" dirty="0" err="1">
                <a:solidFill>
                  <a:schemeClr val="bg1"/>
                </a:solidFill>
              </a:rPr>
              <a:t>backend.tf</a:t>
            </a:r>
            <a:endParaRPr lang="en-US" dirty="0">
              <a:solidFill>
                <a:schemeClr val="bg1"/>
              </a:solidFill>
            </a:endParaRPr>
          </a:p>
          <a:p>
            <a:pPr marL="285750" indent="-285750"/>
            <a:r>
              <a:rPr lang="en-US" dirty="0">
                <a:solidFill>
                  <a:schemeClr val="bg1"/>
                </a:solidFill>
              </a:rPr>
              <a:t>Locate </a:t>
            </a:r>
            <a:r>
              <a:rPr lang="en-US" dirty="0" err="1">
                <a:solidFill>
                  <a:schemeClr val="bg1"/>
                </a:solidFill>
              </a:rPr>
              <a:t>lab_setup</a:t>
            </a:r>
            <a:r>
              <a:rPr lang="en-US" dirty="0">
                <a:solidFill>
                  <a:schemeClr val="bg1"/>
                </a:solidFill>
              </a:rPr>
              <a:t> folder</a:t>
            </a:r>
          </a:p>
          <a:p>
            <a:pPr marL="285750" indent="-285750"/>
            <a:r>
              <a:rPr lang="en-US" dirty="0">
                <a:solidFill>
                  <a:schemeClr val="bg1"/>
                </a:solidFill>
              </a:rPr>
              <a:t>Run </a:t>
            </a:r>
            <a:r>
              <a:rPr lang="en-US" dirty="0">
                <a:solidFill>
                  <a:schemeClr val="bg1"/>
                </a:solidFill>
                <a:latin typeface="Courier New" panose="02070309020205020404" pitchFamily="49" charset="0"/>
                <a:cs typeface="Courier New" panose="02070309020205020404" pitchFamily="49" charset="0"/>
              </a:rPr>
              <a:t>terraform </a:t>
            </a:r>
            <a:r>
              <a:rPr lang="en-US" dirty="0" err="1">
                <a:solidFill>
                  <a:schemeClr val="bg1"/>
                </a:solidFill>
                <a:latin typeface="Courier New" panose="02070309020205020404" pitchFamily="49" charset="0"/>
                <a:cs typeface="Courier New" panose="02070309020205020404" pitchFamily="49" charset="0"/>
              </a:rPr>
              <a:t>init</a:t>
            </a:r>
            <a:endParaRPr lang="en-US" dirty="0">
              <a:solidFill>
                <a:schemeClr val="bg1"/>
              </a:solidFill>
              <a:latin typeface="Courier New" panose="02070309020205020404" pitchFamily="49" charset="0"/>
              <a:cs typeface="Courier New" panose="02070309020205020404" pitchFamily="49" charset="0"/>
            </a:endParaRPr>
          </a:p>
          <a:p>
            <a:pPr marL="285750" indent="-285750"/>
            <a:r>
              <a:rPr lang="en-US" dirty="0">
                <a:solidFill>
                  <a:schemeClr val="bg1"/>
                </a:solidFill>
              </a:rPr>
              <a:t>Run </a:t>
            </a:r>
            <a:r>
              <a:rPr lang="en-US" dirty="0">
                <a:solidFill>
                  <a:schemeClr val="bg1"/>
                </a:solidFill>
                <a:latin typeface="Courier New" panose="02070309020205020404" pitchFamily="49" charset="0"/>
                <a:cs typeface="Courier New" panose="02070309020205020404" pitchFamily="49" charset="0"/>
              </a:rPr>
              <a:t>terraform plan</a:t>
            </a:r>
          </a:p>
          <a:p>
            <a:pPr marL="285750" indent="-285750"/>
            <a:r>
              <a:rPr lang="en-US" dirty="0">
                <a:solidFill>
                  <a:schemeClr val="bg1"/>
                </a:solidFill>
              </a:rPr>
              <a:t>Run </a:t>
            </a:r>
            <a:r>
              <a:rPr lang="en-US" dirty="0">
                <a:solidFill>
                  <a:schemeClr val="bg1"/>
                </a:solidFill>
                <a:latin typeface="Courier New" panose="02070309020205020404" pitchFamily="49" charset="0"/>
                <a:cs typeface="Courier New" panose="02070309020205020404" pitchFamily="49" charset="0"/>
              </a:rPr>
              <a:t>terraform apply</a:t>
            </a:r>
          </a:p>
          <a:p>
            <a:pPr marL="285750" indent="-285750"/>
            <a:endParaRPr lang="en-US" dirty="0">
              <a:solidFill>
                <a:schemeClr val="bg1"/>
              </a:solidFill>
            </a:endParaRPr>
          </a:p>
        </p:txBody>
      </p:sp>
    </p:spTree>
    <p:extLst>
      <p:ext uri="{BB962C8B-B14F-4D97-AF65-F5344CB8AC3E}">
        <p14:creationId xmlns:p14="http://schemas.microsoft.com/office/powerpoint/2010/main" val="2935012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Foundation</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Variables</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Data</a:t>
            </a:r>
          </a:p>
        </p:txBody>
      </p:sp>
      <p:pic>
        <p:nvPicPr>
          <p:cNvPr id="7" name="Picture 6">
            <a:extLst>
              <a:ext uri="{FF2B5EF4-FFF2-40B4-BE49-F238E27FC236}">
                <a16:creationId xmlns:a16="http://schemas.microsoft.com/office/drawing/2014/main" id="{8E4354FE-4677-63D5-83EE-DD838324A093}"/>
              </a:ext>
            </a:extLst>
          </p:cNvPr>
          <p:cNvPicPr>
            <a:picLocks noChangeAspect="1"/>
          </p:cNvPicPr>
          <p:nvPr/>
        </p:nvPicPr>
        <p:blipFill rotWithShape="1">
          <a:blip r:embed="rId3"/>
          <a:srcRect r="32860"/>
          <a:stretch/>
        </p:blipFill>
        <p:spPr>
          <a:xfrm>
            <a:off x="838200" y="2742839"/>
            <a:ext cx="5022273" cy="3289300"/>
          </a:xfrm>
          <a:prstGeom prst="rect">
            <a:avLst/>
          </a:prstGeom>
        </p:spPr>
      </p:pic>
      <p:pic>
        <p:nvPicPr>
          <p:cNvPr id="8" name="Picture 7">
            <a:extLst>
              <a:ext uri="{FF2B5EF4-FFF2-40B4-BE49-F238E27FC236}">
                <a16:creationId xmlns:a16="http://schemas.microsoft.com/office/drawing/2014/main" id="{C847BDD6-FE33-DDA9-8646-ED19B241036C}"/>
              </a:ext>
            </a:extLst>
          </p:cNvPr>
          <p:cNvPicPr>
            <a:picLocks noChangeAspect="1"/>
          </p:cNvPicPr>
          <p:nvPr/>
        </p:nvPicPr>
        <p:blipFill rotWithShape="1">
          <a:blip r:embed="rId4"/>
          <a:srcRect b="28384"/>
          <a:stretch/>
        </p:blipFill>
        <p:spPr>
          <a:xfrm>
            <a:off x="6373070" y="2742840"/>
            <a:ext cx="4900922" cy="3289300"/>
          </a:xfrm>
          <a:prstGeom prst="rect">
            <a:avLst/>
          </a:prstGeom>
        </p:spPr>
      </p:pic>
    </p:spTree>
    <p:extLst>
      <p:ext uri="{BB962C8B-B14F-4D97-AF65-F5344CB8AC3E}">
        <p14:creationId xmlns:p14="http://schemas.microsoft.com/office/powerpoint/2010/main" val="892118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840936"/>
          </a:xfrm>
        </p:spPr>
        <p:txBody>
          <a:bodyPr>
            <a:spAutoFit/>
          </a:bodyPr>
          <a:lstStyle/>
          <a:p>
            <a:r>
              <a:rPr lang="en-US" sz="1800" dirty="0"/>
              <a:t>“</a:t>
            </a:r>
            <a:r>
              <a:rPr lang="en-US" sz="1800" b="0" i="0" dirty="0">
                <a:solidFill>
                  <a:srgbClr val="D5D7DB"/>
                </a:solidFill>
                <a:effectLst/>
                <a:latin typeface="-apple-system"/>
              </a:rPr>
              <a:t>Input variables let you customize aspects of Terraform modules without altering the module's own source code. This functionality allows you to share modules across different Terraform configurations, making your module composable and reusable.”</a:t>
            </a:r>
            <a:endParaRPr lang="en-US" sz="1800" dirty="0"/>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676008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Variables</a:t>
            </a:r>
          </a:p>
        </p:txBody>
      </p:sp>
      <p:pic>
        <p:nvPicPr>
          <p:cNvPr id="7" name="Content Placeholder 6" descr="A screen shot of a computer program&#10;&#10;Description automatically generated">
            <a:extLst>
              <a:ext uri="{FF2B5EF4-FFF2-40B4-BE49-F238E27FC236}">
                <a16:creationId xmlns:a16="http://schemas.microsoft.com/office/drawing/2014/main" id="{32A34310-3033-B3C4-144D-854FC9ABF171}"/>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50362" y="1905073"/>
            <a:ext cx="5845638" cy="3443103"/>
          </a:xfrm>
        </p:spPr>
      </p:pic>
      <p:pic>
        <p:nvPicPr>
          <p:cNvPr id="9" name="Picture 8" descr="A screenshot of a computer program&#10;&#10;Description automatically generated">
            <a:extLst>
              <a:ext uri="{FF2B5EF4-FFF2-40B4-BE49-F238E27FC236}">
                <a16:creationId xmlns:a16="http://schemas.microsoft.com/office/drawing/2014/main" id="{893A39A5-F39F-C114-074F-A52904A8F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842" y="1905073"/>
            <a:ext cx="5657796" cy="3443103"/>
          </a:xfrm>
          <a:prstGeom prst="rect">
            <a:avLst/>
          </a:prstGeom>
        </p:spPr>
      </p:pic>
    </p:spTree>
    <p:extLst>
      <p:ext uri="{BB962C8B-B14F-4D97-AF65-F5344CB8AC3E}">
        <p14:creationId xmlns:p14="http://schemas.microsoft.com/office/powerpoint/2010/main" val="1918544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480131"/>
          </a:xfrm>
        </p:spPr>
        <p:txBody>
          <a:bodyPr>
            <a:spAutoFit/>
          </a:bodyPr>
          <a:lstStyle/>
          <a:p>
            <a:pPr algn="l"/>
            <a:r>
              <a:rPr lang="en-US" b="0" i="1" dirty="0">
                <a:effectLst/>
                <a:latin typeface="-apple-system"/>
              </a:rPr>
              <a:t>“Data sources</a:t>
            </a:r>
            <a:r>
              <a:rPr lang="en-US" b="0" i="0" dirty="0">
                <a:effectLst/>
                <a:latin typeface="-apple-system"/>
              </a:rPr>
              <a:t> allow Terraform to use information defined outside of Terraform, defined by another separate Terraform configuration, or modified by functions.”</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Data</a:t>
            </a:r>
          </a:p>
        </p:txBody>
      </p:sp>
    </p:spTree>
    <p:extLst>
      <p:ext uri="{BB962C8B-B14F-4D97-AF65-F5344CB8AC3E}">
        <p14:creationId xmlns:p14="http://schemas.microsoft.com/office/powerpoint/2010/main" val="2019781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480131"/>
          </a:xfrm>
        </p:spPr>
        <p:txBody>
          <a:bodyPr>
            <a:spAutoFit/>
          </a:bodyPr>
          <a:lstStyle/>
          <a:p>
            <a:pPr algn="l"/>
            <a:r>
              <a:rPr lang="en-US" b="0" i="1" dirty="0">
                <a:effectLst/>
                <a:latin typeface="-apple-system"/>
              </a:rPr>
              <a:t>“Data sources</a:t>
            </a:r>
            <a:r>
              <a:rPr lang="en-US" b="0" i="0" dirty="0">
                <a:effectLst/>
                <a:latin typeface="-apple-system"/>
              </a:rPr>
              <a:t> allow Terraform to use information defined outside of Terraform, defined by another separate Terraform configuration, or modified by functions.”</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Data</a:t>
            </a:r>
          </a:p>
        </p:txBody>
      </p:sp>
      <p:pic>
        <p:nvPicPr>
          <p:cNvPr id="5" name="Picture 4" descr="A screenshot of a computer program&#10;&#10;Description automatically generated">
            <a:extLst>
              <a:ext uri="{FF2B5EF4-FFF2-40B4-BE49-F238E27FC236}">
                <a16:creationId xmlns:a16="http://schemas.microsoft.com/office/drawing/2014/main" id="{C9A6E5FF-0D89-B3F9-90B8-3DF62F17E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607" y="2684699"/>
            <a:ext cx="5677049" cy="3690885"/>
          </a:xfrm>
          <a:prstGeom prst="rect">
            <a:avLst/>
          </a:prstGeom>
        </p:spPr>
      </p:pic>
    </p:spTree>
    <p:extLst>
      <p:ext uri="{BB962C8B-B14F-4D97-AF65-F5344CB8AC3E}">
        <p14:creationId xmlns:p14="http://schemas.microsoft.com/office/powerpoint/2010/main" val="9848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3143938"/>
          </a:xfrm>
        </p:spPr>
        <p:txBody>
          <a:bodyPr>
            <a:spAutoFit/>
          </a:bodyPr>
          <a:lstStyle/>
          <a:p>
            <a:r>
              <a:rPr lang="en-US" dirty="0"/>
              <a:t>Ken Toler </a:t>
            </a:r>
          </a:p>
          <a:p>
            <a:pPr lvl="1"/>
            <a:r>
              <a:rPr lang="en-US" dirty="0"/>
              <a:t>President – </a:t>
            </a:r>
            <a:r>
              <a:rPr lang="en-US" dirty="0" err="1"/>
              <a:t>Asgard</a:t>
            </a:r>
            <a:r>
              <a:rPr lang="en-US" dirty="0"/>
              <a:t> Security</a:t>
            </a:r>
          </a:p>
          <a:p>
            <a:pPr lvl="1"/>
            <a:r>
              <a:rPr lang="en-US" dirty="0"/>
              <a:t>Founder / Co-host for R2DSO</a:t>
            </a:r>
          </a:p>
          <a:p>
            <a:pPr lvl="1"/>
            <a:r>
              <a:rPr lang="en-US" dirty="0" err="1"/>
              <a:t>vCISOing</a:t>
            </a:r>
            <a:endParaRPr lang="en-US" dirty="0"/>
          </a:p>
          <a:p>
            <a:pPr lvl="1"/>
            <a:r>
              <a:rPr lang="en-US" dirty="0"/>
              <a:t>Web3 Security Advocate</a:t>
            </a:r>
          </a:p>
          <a:p>
            <a:pPr lvl="1"/>
            <a:r>
              <a:rPr lang="en-US" dirty="0"/>
              <a:t>R2DSO Founder and Co-host</a:t>
            </a:r>
          </a:p>
          <a:p>
            <a:pPr lvl="1"/>
            <a:r>
              <a:rPr lang="en-US" dirty="0"/>
              <a:t>Passionate about transforming software</a:t>
            </a:r>
            <a:br>
              <a:rPr lang="en-US" dirty="0"/>
            </a:br>
            <a:r>
              <a:rPr lang="en-US" dirty="0"/>
              <a:t>security programs</a:t>
            </a:r>
          </a:p>
          <a:p>
            <a:pPr lvl="1"/>
            <a:r>
              <a:rPr lang="en-US" sz="1200" dirty="0"/>
              <a:t>🎤 </a:t>
            </a:r>
            <a:r>
              <a:rPr lang="en-US" dirty="0"/>
              <a:t>Loves Karaoke</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TEAM</a:t>
            </a:r>
          </a:p>
        </p:txBody>
      </p:sp>
      <p:pic>
        <p:nvPicPr>
          <p:cNvPr id="2" name="Picture 1">
            <a:extLst>
              <a:ext uri="{FF2B5EF4-FFF2-40B4-BE49-F238E27FC236}">
                <a16:creationId xmlns:a16="http://schemas.microsoft.com/office/drawing/2014/main" id="{CC290B60-99BC-0AB7-713A-AB7E5F19E38C}"/>
              </a:ext>
            </a:extLst>
          </p:cNvPr>
          <p:cNvPicPr>
            <a:picLocks noChangeAspect="1"/>
          </p:cNvPicPr>
          <p:nvPr/>
        </p:nvPicPr>
        <p:blipFill>
          <a:blip r:embed="rId2"/>
          <a:stretch>
            <a:fillRect/>
          </a:stretch>
        </p:blipFill>
        <p:spPr>
          <a:xfrm>
            <a:off x="5606050" y="1707379"/>
            <a:ext cx="3946511" cy="5150622"/>
          </a:xfrm>
          <a:prstGeom prst="rect">
            <a:avLst/>
          </a:prstGeom>
        </p:spPr>
      </p:pic>
      <p:pic>
        <p:nvPicPr>
          <p:cNvPr id="6" name="Picture 5" descr="A logo with a hexagon and white text&#10;&#10;Description automatically generated">
            <a:extLst>
              <a:ext uri="{FF2B5EF4-FFF2-40B4-BE49-F238E27FC236}">
                <a16:creationId xmlns:a16="http://schemas.microsoft.com/office/drawing/2014/main" id="{3320886C-22AA-5808-15A5-95809B046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18" y="4497812"/>
            <a:ext cx="1325563" cy="1325563"/>
          </a:xfrm>
          <a:prstGeom prst="rect">
            <a:avLst/>
          </a:prstGeom>
        </p:spPr>
      </p:pic>
    </p:spTree>
    <p:extLst>
      <p:ext uri="{BB962C8B-B14F-4D97-AF65-F5344CB8AC3E}">
        <p14:creationId xmlns:p14="http://schemas.microsoft.com/office/powerpoint/2010/main" val="65582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Data</a:t>
            </a:r>
          </a:p>
        </p:txBody>
      </p:sp>
      <p:pic>
        <p:nvPicPr>
          <p:cNvPr id="8" name="Content Placeholder 7" descr="A screenshot of a computer program&#10;&#10;Description automatically generated">
            <a:extLst>
              <a:ext uri="{FF2B5EF4-FFF2-40B4-BE49-F238E27FC236}">
                <a16:creationId xmlns:a16="http://schemas.microsoft.com/office/drawing/2014/main" id="{DA73EF09-B4F3-4304-F5EE-F019FA22743F}"/>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440526" y="1446535"/>
            <a:ext cx="7310947" cy="4964897"/>
          </a:xfrm>
        </p:spPr>
      </p:pic>
    </p:spTree>
    <p:extLst>
      <p:ext uri="{BB962C8B-B14F-4D97-AF65-F5344CB8AC3E}">
        <p14:creationId xmlns:p14="http://schemas.microsoft.com/office/powerpoint/2010/main" val="3211692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BREAK</a:t>
            </a:r>
          </a:p>
        </p:txBody>
      </p:sp>
      <p:sp>
        <p:nvSpPr>
          <p:cNvPr id="2" name="TextBox 1">
            <a:extLst>
              <a:ext uri="{FF2B5EF4-FFF2-40B4-BE49-F238E27FC236}">
                <a16:creationId xmlns:a16="http://schemas.microsoft.com/office/drawing/2014/main" id="{51276D60-B27F-57F4-1AE2-0EA479497F5E}"/>
              </a:ext>
            </a:extLst>
          </p:cNvPr>
          <p:cNvSpPr txBox="1"/>
          <p:nvPr/>
        </p:nvSpPr>
        <p:spPr>
          <a:xfrm>
            <a:off x="838200" y="1819563"/>
            <a:ext cx="1736373" cy="369332"/>
          </a:xfrm>
          <a:prstGeom prst="rect">
            <a:avLst/>
          </a:prstGeom>
          <a:noFill/>
        </p:spPr>
        <p:txBody>
          <a:bodyPr wrap="none" rtlCol="0">
            <a:spAutoFit/>
          </a:bodyPr>
          <a:lstStyle/>
          <a:p>
            <a:r>
              <a:rPr lang="en-US" dirty="0">
                <a:solidFill>
                  <a:schemeClr val="bg1"/>
                </a:solidFill>
              </a:rPr>
              <a:t>20 MINUTES!!!</a:t>
            </a:r>
          </a:p>
        </p:txBody>
      </p:sp>
    </p:spTree>
    <p:extLst>
      <p:ext uri="{BB962C8B-B14F-4D97-AF65-F5344CB8AC3E}">
        <p14:creationId xmlns:p14="http://schemas.microsoft.com/office/powerpoint/2010/main" val="2850288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Foundation Bookends</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Resource</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Output</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The fundamental building block</a:t>
            </a:r>
          </a:p>
          <a:p>
            <a:r>
              <a:rPr lang="en-US" dirty="0"/>
              <a:t>Meta-arguments</a:t>
            </a:r>
          </a:p>
          <a:p>
            <a:pPr lvl="1"/>
            <a:r>
              <a:rPr lang="en-US" dirty="0" err="1"/>
              <a:t>depends_on</a:t>
            </a:r>
            <a:r>
              <a:rPr lang="en-US" dirty="0"/>
              <a:t>, count, </a:t>
            </a:r>
            <a:r>
              <a:rPr lang="en-US" dirty="0" err="1"/>
              <a:t>for_each</a:t>
            </a:r>
            <a:r>
              <a:rPr lang="en-US" dirty="0"/>
              <a:t>, provider, lifecycle, provisioner</a:t>
            </a:r>
          </a:p>
          <a:p>
            <a:r>
              <a:rPr lang="en-US" dirty="0"/>
              <a:t>Timeouts</a:t>
            </a:r>
          </a:p>
          <a:p>
            <a:r>
              <a:rPr lang="en-US" dirty="0"/>
              <a:t>Create, Destroy, Update in-place, Destroy and Recreate</a:t>
            </a:r>
          </a:p>
          <a:p>
            <a:r>
              <a:rPr lang="en-US" dirty="0"/>
              <a:t>Accessing Attributes</a:t>
            </a:r>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Check Conditions</a:t>
            </a:r>
          </a:p>
          <a:p>
            <a:r>
              <a:rPr lang="en-US" dirty="0"/>
              <a:t>Provide information on Run</a:t>
            </a:r>
          </a:p>
          <a:p>
            <a:r>
              <a:rPr lang="en-US" dirty="0"/>
              <a:t>Sensitive Attribute</a:t>
            </a:r>
          </a:p>
        </p:txBody>
      </p:sp>
    </p:spTree>
    <p:extLst>
      <p:ext uri="{BB962C8B-B14F-4D97-AF65-F5344CB8AC3E}">
        <p14:creationId xmlns:p14="http://schemas.microsoft.com/office/powerpoint/2010/main" val="814343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Resources &amp; Output</a:t>
            </a:r>
          </a:p>
        </p:txBody>
      </p:sp>
      <p:pic>
        <p:nvPicPr>
          <p:cNvPr id="5" name="Picture 4">
            <a:extLst>
              <a:ext uri="{FF2B5EF4-FFF2-40B4-BE49-F238E27FC236}">
                <a16:creationId xmlns:a16="http://schemas.microsoft.com/office/drawing/2014/main" id="{C7F4EF13-2C0E-DD20-3001-519FEB137AA9}"/>
              </a:ext>
            </a:extLst>
          </p:cNvPr>
          <p:cNvPicPr>
            <a:picLocks noChangeAspect="1"/>
          </p:cNvPicPr>
          <p:nvPr/>
        </p:nvPicPr>
        <p:blipFill>
          <a:blip r:embed="rId2"/>
          <a:stretch>
            <a:fillRect/>
          </a:stretch>
        </p:blipFill>
        <p:spPr>
          <a:xfrm>
            <a:off x="921328" y="1483232"/>
            <a:ext cx="7772400" cy="3176641"/>
          </a:xfrm>
          <a:prstGeom prst="rect">
            <a:avLst/>
          </a:prstGeom>
          <a:ln>
            <a:solidFill>
              <a:schemeClr val="tx1"/>
            </a:solidFill>
          </a:ln>
        </p:spPr>
      </p:pic>
      <p:pic>
        <p:nvPicPr>
          <p:cNvPr id="6" name="Picture 5">
            <a:extLst>
              <a:ext uri="{FF2B5EF4-FFF2-40B4-BE49-F238E27FC236}">
                <a16:creationId xmlns:a16="http://schemas.microsoft.com/office/drawing/2014/main" id="{B5EE3BEF-34C2-521E-8E74-9BC25D2364EF}"/>
              </a:ext>
            </a:extLst>
          </p:cNvPr>
          <p:cNvPicPr>
            <a:picLocks noChangeAspect="1"/>
          </p:cNvPicPr>
          <p:nvPr/>
        </p:nvPicPr>
        <p:blipFill>
          <a:blip r:embed="rId3"/>
          <a:stretch>
            <a:fillRect/>
          </a:stretch>
        </p:blipFill>
        <p:spPr>
          <a:xfrm>
            <a:off x="3897283" y="4207896"/>
            <a:ext cx="7772400" cy="2016681"/>
          </a:xfrm>
          <a:prstGeom prst="rect">
            <a:avLst/>
          </a:prstGeom>
          <a:ln>
            <a:solidFill>
              <a:schemeClr val="tx1"/>
            </a:solidFill>
          </a:ln>
        </p:spPr>
      </p:pic>
    </p:spTree>
    <p:extLst>
      <p:ext uri="{BB962C8B-B14F-4D97-AF65-F5344CB8AC3E}">
        <p14:creationId xmlns:p14="http://schemas.microsoft.com/office/powerpoint/2010/main" val="3666774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7964-A54C-68D9-FCE5-21C328C1E448}"/>
              </a:ext>
            </a:extLst>
          </p:cNvPr>
          <p:cNvSpPr>
            <a:spLocks noGrp="1"/>
          </p:cNvSpPr>
          <p:nvPr>
            <p:ph type="title"/>
          </p:nvPr>
        </p:nvSpPr>
        <p:spPr/>
        <p:txBody>
          <a:bodyPr/>
          <a:lstStyle/>
          <a:p>
            <a:r>
              <a:rPr lang="en-US" dirty="0"/>
              <a:t>Terraform</a:t>
            </a:r>
            <a:br>
              <a:rPr lang="en-US" dirty="0"/>
            </a:br>
            <a:r>
              <a:rPr lang="en-US" dirty="0"/>
              <a:t>File Structure</a:t>
            </a:r>
          </a:p>
        </p:txBody>
      </p:sp>
      <p:sp>
        <p:nvSpPr>
          <p:cNvPr id="3" name="Text Placeholder 2">
            <a:extLst>
              <a:ext uri="{FF2B5EF4-FFF2-40B4-BE49-F238E27FC236}">
                <a16:creationId xmlns:a16="http://schemas.microsoft.com/office/drawing/2014/main" id="{226350E6-91F1-D2F5-A4FB-C463FF6C448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Single/Multiple Files</a:t>
            </a:r>
          </a:p>
          <a:p>
            <a:pPr marL="285750" indent="-285750">
              <a:buFont typeface="Arial" panose="020B0604020202020204" pitchFamily="34" charset="0"/>
              <a:buChar char="•"/>
            </a:pPr>
            <a:r>
              <a:rPr lang="en-US" dirty="0"/>
              <a:t>Folder Structure</a:t>
            </a:r>
          </a:p>
          <a:p>
            <a:pPr lvl="1"/>
            <a:r>
              <a:rPr lang="en-US" dirty="0"/>
              <a:t>Files</a:t>
            </a:r>
          </a:p>
        </p:txBody>
      </p:sp>
      <p:pic>
        <p:nvPicPr>
          <p:cNvPr id="5" name="Picture 4">
            <a:extLst>
              <a:ext uri="{FF2B5EF4-FFF2-40B4-BE49-F238E27FC236}">
                <a16:creationId xmlns:a16="http://schemas.microsoft.com/office/drawing/2014/main" id="{E6BDA418-C636-612C-8847-A1ED79AB5A49}"/>
              </a:ext>
            </a:extLst>
          </p:cNvPr>
          <p:cNvPicPr>
            <a:picLocks noChangeAspect="1"/>
          </p:cNvPicPr>
          <p:nvPr/>
        </p:nvPicPr>
        <p:blipFill>
          <a:blip r:embed="rId2"/>
          <a:stretch>
            <a:fillRect/>
          </a:stretch>
        </p:blipFill>
        <p:spPr>
          <a:xfrm>
            <a:off x="5382693" y="196850"/>
            <a:ext cx="6578600" cy="3721100"/>
          </a:xfrm>
          <a:prstGeom prst="rect">
            <a:avLst/>
          </a:prstGeom>
          <a:ln>
            <a:solidFill>
              <a:schemeClr val="bg1"/>
            </a:solidFill>
          </a:ln>
        </p:spPr>
      </p:pic>
      <p:pic>
        <p:nvPicPr>
          <p:cNvPr id="8" name="Picture 7">
            <a:extLst>
              <a:ext uri="{FF2B5EF4-FFF2-40B4-BE49-F238E27FC236}">
                <a16:creationId xmlns:a16="http://schemas.microsoft.com/office/drawing/2014/main" id="{2BA037F0-1AEA-C899-E724-A025F895EA6F}"/>
              </a:ext>
            </a:extLst>
          </p:cNvPr>
          <p:cNvPicPr>
            <a:picLocks noChangeAspect="1"/>
          </p:cNvPicPr>
          <p:nvPr/>
        </p:nvPicPr>
        <p:blipFill>
          <a:blip r:embed="rId3"/>
          <a:stretch>
            <a:fillRect/>
          </a:stretch>
        </p:blipFill>
        <p:spPr>
          <a:xfrm>
            <a:off x="9205191" y="2518180"/>
            <a:ext cx="2260600" cy="3035300"/>
          </a:xfrm>
          <a:prstGeom prst="rect">
            <a:avLst/>
          </a:prstGeom>
          <a:ln>
            <a:solidFill>
              <a:schemeClr val="bg1"/>
            </a:solidFill>
          </a:ln>
        </p:spPr>
      </p:pic>
      <p:cxnSp>
        <p:nvCxnSpPr>
          <p:cNvPr id="10" name="Elbow Connector 9">
            <a:extLst>
              <a:ext uri="{FF2B5EF4-FFF2-40B4-BE49-F238E27FC236}">
                <a16:creationId xmlns:a16="http://schemas.microsoft.com/office/drawing/2014/main" id="{77C3292D-0E69-F5C3-85A7-E284C26F3DE9}"/>
              </a:ext>
            </a:extLst>
          </p:cNvPr>
          <p:cNvCxnSpPr>
            <a:cxnSpLocks/>
            <a:endCxn id="8" idx="0"/>
          </p:cNvCxnSpPr>
          <p:nvPr/>
        </p:nvCxnSpPr>
        <p:spPr>
          <a:xfrm>
            <a:off x="6899564" y="1072342"/>
            <a:ext cx="3435927" cy="1445838"/>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44611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5CD9-93A8-315D-F7FA-295D37BC3272}"/>
              </a:ext>
            </a:extLst>
          </p:cNvPr>
          <p:cNvSpPr>
            <a:spLocks noGrp="1"/>
          </p:cNvSpPr>
          <p:nvPr>
            <p:ph type="title"/>
          </p:nvPr>
        </p:nvSpPr>
        <p:spPr/>
        <p:txBody>
          <a:bodyPr/>
          <a:lstStyle/>
          <a:p>
            <a:r>
              <a:rPr lang="en-US"/>
              <a:t>COMMANDS</a:t>
            </a:r>
            <a:endParaRPr lang="en-US" dirty="0"/>
          </a:p>
        </p:txBody>
      </p:sp>
      <p:sp>
        <p:nvSpPr>
          <p:cNvPr id="3" name="Text Placeholder 2">
            <a:extLst>
              <a:ext uri="{FF2B5EF4-FFF2-40B4-BE49-F238E27FC236}">
                <a16:creationId xmlns:a16="http://schemas.microsoft.com/office/drawing/2014/main" id="{28744008-350C-9FD0-5D90-870AD69D00EA}"/>
              </a:ext>
            </a:extLst>
          </p:cNvPr>
          <p:cNvSpPr>
            <a:spLocks noGrp="1"/>
          </p:cNvSpPr>
          <p:nvPr>
            <p:ph type="body" sz="half" idx="2"/>
          </p:nvPr>
        </p:nvSpPr>
        <p:spPr/>
        <p:txBody>
          <a:bodyPr/>
          <a:lstStyle/>
          <a:p>
            <a:pPr marL="285750" indent="-285750">
              <a:buFont typeface="Arial" panose="020B0604020202020204" pitchFamily="34" charset="0"/>
              <a:buChar char="•"/>
            </a:pPr>
            <a:r>
              <a:rPr lang="en-US"/>
              <a:t>Init</a:t>
            </a:r>
          </a:p>
          <a:p>
            <a:pPr marL="285750" indent="-285750">
              <a:buFont typeface="Arial" panose="020B0604020202020204" pitchFamily="34" charset="0"/>
              <a:buChar char="•"/>
            </a:pPr>
            <a:r>
              <a:rPr lang="en-US"/>
              <a:t>Plan</a:t>
            </a:r>
          </a:p>
          <a:p>
            <a:pPr marL="285750" indent="-285750">
              <a:buFont typeface="Arial" panose="020B0604020202020204" pitchFamily="34" charset="0"/>
              <a:buChar char="•"/>
            </a:pPr>
            <a:r>
              <a:rPr lang="en-US"/>
              <a:t>Apply</a:t>
            </a:r>
          </a:p>
          <a:p>
            <a:pPr marL="285750" indent="-285750">
              <a:buFont typeface="Arial" panose="020B0604020202020204" pitchFamily="34" charset="0"/>
              <a:buChar char="•"/>
            </a:pPr>
            <a:r>
              <a:rPr lang="en-US"/>
              <a:t>Destroy</a:t>
            </a:r>
            <a:endParaRPr lang="en-US" dirty="0"/>
          </a:p>
        </p:txBody>
      </p:sp>
      <p:pic>
        <p:nvPicPr>
          <p:cNvPr id="5" name="Picture 4">
            <a:extLst>
              <a:ext uri="{FF2B5EF4-FFF2-40B4-BE49-F238E27FC236}">
                <a16:creationId xmlns:a16="http://schemas.microsoft.com/office/drawing/2014/main" id="{B32FDA94-6D7E-DF24-9EB7-E7AC15F81C56}"/>
              </a:ext>
            </a:extLst>
          </p:cNvPr>
          <p:cNvPicPr>
            <a:picLocks noChangeAspect="1"/>
          </p:cNvPicPr>
          <p:nvPr/>
        </p:nvPicPr>
        <p:blipFill>
          <a:blip r:embed="rId2"/>
          <a:stretch>
            <a:fillRect/>
          </a:stretch>
        </p:blipFill>
        <p:spPr>
          <a:xfrm>
            <a:off x="3702246" y="1228321"/>
            <a:ext cx="3469594" cy="2200679"/>
          </a:xfrm>
          <a:prstGeom prst="rect">
            <a:avLst/>
          </a:prstGeom>
          <a:ln>
            <a:solidFill>
              <a:schemeClr val="bg1"/>
            </a:solidFill>
          </a:ln>
        </p:spPr>
      </p:pic>
      <p:pic>
        <p:nvPicPr>
          <p:cNvPr id="6" name="Picture 5">
            <a:extLst>
              <a:ext uri="{FF2B5EF4-FFF2-40B4-BE49-F238E27FC236}">
                <a16:creationId xmlns:a16="http://schemas.microsoft.com/office/drawing/2014/main" id="{8B3D0216-C5F5-3DEC-5432-EBCAC1A52F7E}"/>
              </a:ext>
            </a:extLst>
          </p:cNvPr>
          <p:cNvPicPr>
            <a:picLocks noChangeAspect="1"/>
          </p:cNvPicPr>
          <p:nvPr/>
        </p:nvPicPr>
        <p:blipFill rotWithShape="1">
          <a:blip r:embed="rId3"/>
          <a:srcRect r="46827" b="6642"/>
          <a:stretch/>
        </p:blipFill>
        <p:spPr>
          <a:xfrm>
            <a:off x="7667513" y="695123"/>
            <a:ext cx="4387413" cy="5173865"/>
          </a:xfrm>
          <a:prstGeom prst="rect">
            <a:avLst/>
          </a:prstGeom>
          <a:ln>
            <a:solidFill>
              <a:schemeClr val="bg1"/>
            </a:solidFill>
          </a:ln>
        </p:spPr>
      </p:pic>
      <p:pic>
        <p:nvPicPr>
          <p:cNvPr id="9" name="Picture 8">
            <a:extLst>
              <a:ext uri="{FF2B5EF4-FFF2-40B4-BE49-F238E27FC236}">
                <a16:creationId xmlns:a16="http://schemas.microsoft.com/office/drawing/2014/main" id="{53D29D7E-141B-C429-7ADA-B7B60CFB5B58}"/>
              </a:ext>
            </a:extLst>
          </p:cNvPr>
          <p:cNvPicPr>
            <a:picLocks noChangeAspect="1"/>
          </p:cNvPicPr>
          <p:nvPr/>
        </p:nvPicPr>
        <p:blipFill rotWithShape="1">
          <a:blip r:embed="rId4"/>
          <a:srcRect r="44795"/>
          <a:stretch/>
        </p:blipFill>
        <p:spPr>
          <a:xfrm>
            <a:off x="3702245" y="3963194"/>
            <a:ext cx="3469595" cy="1163297"/>
          </a:xfrm>
          <a:prstGeom prst="rect">
            <a:avLst/>
          </a:prstGeom>
          <a:ln>
            <a:solidFill>
              <a:schemeClr val="bg1"/>
            </a:solidFill>
          </a:ln>
        </p:spPr>
      </p:pic>
      <p:cxnSp>
        <p:nvCxnSpPr>
          <p:cNvPr id="11" name="Elbow Connector 10">
            <a:extLst>
              <a:ext uri="{FF2B5EF4-FFF2-40B4-BE49-F238E27FC236}">
                <a16:creationId xmlns:a16="http://schemas.microsoft.com/office/drawing/2014/main" id="{C08BBD45-9A9D-F59B-9C21-A61B9D635157}"/>
              </a:ext>
            </a:extLst>
          </p:cNvPr>
          <p:cNvCxnSpPr>
            <a:stCxn id="5" idx="3"/>
            <a:endCxn id="6" idx="1"/>
          </p:cNvCxnSpPr>
          <p:nvPr/>
        </p:nvCxnSpPr>
        <p:spPr>
          <a:xfrm>
            <a:off x="7171840" y="2328661"/>
            <a:ext cx="495673" cy="953395"/>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Elbow Connector 12">
            <a:extLst>
              <a:ext uri="{FF2B5EF4-FFF2-40B4-BE49-F238E27FC236}">
                <a16:creationId xmlns:a16="http://schemas.microsoft.com/office/drawing/2014/main" id="{E175D991-93BA-C280-5500-7ACA70F66615}"/>
              </a:ext>
            </a:extLst>
          </p:cNvPr>
          <p:cNvCxnSpPr>
            <a:stCxn id="6" idx="1"/>
            <a:endCxn id="9" idx="3"/>
          </p:cNvCxnSpPr>
          <p:nvPr/>
        </p:nvCxnSpPr>
        <p:spPr>
          <a:xfrm rot="10800000" flipV="1">
            <a:off x="7171841" y="3282055"/>
            <a:ext cx="495673" cy="1262787"/>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46452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5CD9-93A8-315D-F7FA-295D37BC3272}"/>
              </a:ext>
            </a:extLst>
          </p:cNvPr>
          <p:cNvSpPr>
            <a:spLocks noGrp="1"/>
          </p:cNvSpPr>
          <p:nvPr>
            <p:ph type="title"/>
          </p:nvPr>
        </p:nvSpPr>
        <p:spPr/>
        <p:txBody>
          <a:bodyPr/>
          <a:lstStyle/>
          <a:p>
            <a:r>
              <a:rPr lang="en-US" dirty="0"/>
              <a:t>COMMANDS</a:t>
            </a:r>
          </a:p>
        </p:txBody>
      </p:sp>
      <p:sp>
        <p:nvSpPr>
          <p:cNvPr id="3" name="Text Placeholder 2">
            <a:extLst>
              <a:ext uri="{FF2B5EF4-FFF2-40B4-BE49-F238E27FC236}">
                <a16:creationId xmlns:a16="http://schemas.microsoft.com/office/drawing/2014/main" id="{28744008-350C-9FD0-5D90-870AD69D00EA}"/>
              </a:ext>
            </a:extLst>
          </p:cNvPr>
          <p:cNvSpPr>
            <a:spLocks noGrp="1"/>
          </p:cNvSpPr>
          <p:nvPr>
            <p:ph type="body" sz="half" idx="2"/>
          </p:nvPr>
        </p:nvSpPr>
        <p:spPr>
          <a:xfrm>
            <a:off x="153877" y="1875888"/>
            <a:ext cx="6369086" cy="3811588"/>
          </a:xfrm>
        </p:spPr>
        <p:txBody>
          <a:bodyPr/>
          <a:lstStyle/>
          <a:p>
            <a:pPr marL="285750" indent="-285750">
              <a:buFont typeface="Arial" panose="020B0604020202020204" pitchFamily="34" charset="0"/>
              <a:buChar char="•"/>
            </a:pPr>
            <a:r>
              <a:rPr lang="en-US" dirty="0"/>
              <a:t>Init</a:t>
            </a:r>
          </a:p>
          <a:p>
            <a:pPr marL="742950" lvl="1" indent="-285750">
              <a:buFont typeface="Arial" panose="020B0604020202020204" pitchFamily="34" charset="0"/>
              <a:buChar char="•"/>
            </a:pPr>
            <a:r>
              <a:rPr lang="en-US" dirty="0">
                <a:solidFill>
                  <a:schemeClr val="bg1"/>
                </a:solidFill>
              </a:rPr>
              <a:t>Initializations the Terraform workspace</a:t>
            </a:r>
          </a:p>
          <a:p>
            <a:pPr marL="742950" lvl="1" indent="-285750">
              <a:buFont typeface="Arial" panose="020B0604020202020204" pitchFamily="34" charset="0"/>
              <a:buChar char="•"/>
            </a:pPr>
            <a:r>
              <a:rPr lang="en-US" dirty="0">
                <a:solidFill>
                  <a:schemeClr val="bg1"/>
                </a:solidFill>
              </a:rPr>
              <a:t>Downloads the providers</a:t>
            </a:r>
          </a:p>
          <a:p>
            <a:pPr marL="742950" lvl="1" indent="-285750">
              <a:buFont typeface="Arial" panose="020B0604020202020204" pitchFamily="34" charset="0"/>
              <a:buChar char="•"/>
            </a:pPr>
            <a:r>
              <a:rPr lang="en-US" dirty="0">
                <a:solidFill>
                  <a:schemeClr val="bg1"/>
                </a:solidFill>
              </a:rPr>
              <a:t>Verifies the providers</a:t>
            </a:r>
          </a:p>
          <a:p>
            <a:pPr marL="742950" lvl="1" indent="-285750">
              <a:buFont typeface="Arial" panose="020B0604020202020204" pitchFamily="34" charset="0"/>
              <a:buChar char="•"/>
            </a:pPr>
            <a:r>
              <a:rPr lang="en-US" dirty="0">
                <a:solidFill>
                  <a:schemeClr val="bg1"/>
                </a:solidFill>
              </a:rPr>
              <a:t>Initializes the backend</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p:txBody>
      </p:sp>
      <p:pic>
        <p:nvPicPr>
          <p:cNvPr id="8" name="Picture 7" descr="A screenshot of a computer&#10;&#10;Description automatically generated">
            <a:extLst>
              <a:ext uri="{FF2B5EF4-FFF2-40B4-BE49-F238E27FC236}">
                <a16:creationId xmlns:a16="http://schemas.microsoft.com/office/drawing/2014/main" id="{BA50E78B-CF66-A7A8-9EA1-9E1A101A6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723" y="1487672"/>
            <a:ext cx="7772400" cy="4588020"/>
          </a:xfrm>
          <a:prstGeom prst="rect">
            <a:avLst/>
          </a:prstGeom>
        </p:spPr>
      </p:pic>
    </p:spTree>
    <p:extLst>
      <p:ext uri="{BB962C8B-B14F-4D97-AF65-F5344CB8AC3E}">
        <p14:creationId xmlns:p14="http://schemas.microsoft.com/office/powerpoint/2010/main" val="303331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5CD9-93A8-315D-F7FA-295D37BC3272}"/>
              </a:ext>
            </a:extLst>
          </p:cNvPr>
          <p:cNvSpPr>
            <a:spLocks noGrp="1"/>
          </p:cNvSpPr>
          <p:nvPr>
            <p:ph type="title"/>
          </p:nvPr>
        </p:nvSpPr>
        <p:spPr/>
        <p:txBody>
          <a:bodyPr/>
          <a:lstStyle/>
          <a:p>
            <a:r>
              <a:rPr lang="en-US" dirty="0"/>
              <a:t>COMMANDS</a:t>
            </a:r>
          </a:p>
        </p:txBody>
      </p:sp>
      <p:sp>
        <p:nvSpPr>
          <p:cNvPr id="3" name="Text Placeholder 2">
            <a:extLst>
              <a:ext uri="{FF2B5EF4-FFF2-40B4-BE49-F238E27FC236}">
                <a16:creationId xmlns:a16="http://schemas.microsoft.com/office/drawing/2014/main" id="{28744008-350C-9FD0-5D90-870AD69D00EA}"/>
              </a:ext>
            </a:extLst>
          </p:cNvPr>
          <p:cNvSpPr>
            <a:spLocks noGrp="1"/>
          </p:cNvSpPr>
          <p:nvPr>
            <p:ph type="body" sz="half" idx="2"/>
          </p:nvPr>
        </p:nvSpPr>
        <p:spPr>
          <a:xfrm>
            <a:off x="153877" y="1875888"/>
            <a:ext cx="6369086" cy="3811588"/>
          </a:xfrm>
        </p:spPr>
        <p:txBody>
          <a:bodyPr/>
          <a:lstStyle/>
          <a:p>
            <a:pPr marL="285750" indent="-285750">
              <a:buFont typeface="Arial" panose="020B0604020202020204" pitchFamily="34" charset="0"/>
              <a:buChar char="•"/>
            </a:pPr>
            <a:r>
              <a:rPr lang="en-US" dirty="0"/>
              <a:t>Plan</a:t>
            </a:r>
          </a:p>
          <a:p>
            <a:pPr marL="742950" lvl="1" indent="-285750">
              <a:buFont typeface="Arial" panose="020B0604020202020204" pitchFamily="34" charset="0"/>
              <a:buChar char="•"/>
            </a:pPr>
            <a:r>
              <a:rPr lang="en-US" dirty="0">
                <a:solidFill>
                  <a:schemeClr val="bg1"/>
                </a:solidFill>
              </a:rPr>
              <a:t>Reads state</a:t>
            </a:r>
          </a:p>
          <a:p>
            <a:pPr marL="742950" lvl="1" indent="-285750">
              <a:buFont typeface="Arial" panose="020B0604020202020204" pitchFamily="34" charset="0"/>
              <a:buChar char="•"/>
            </a:pPr>
            <a:r>
              <a:rPr lang="en-US" dirty="0">
                <a:solidFill>
                  <a:schemeClr val="bg1"/>
                </a:solidFill>
              </a:rPr>
              <a:t>Determines delta</a:t>
            </a:r>
          </a:p>
          <a:p>
            <a:pPr marL="742950" lvl="1" indent="-285750">
              <a:buFont typeface="Arial" panose="020B0604020202020204" pitchFamily="34" charset="0"/>
              <a:buChar char="•"/>
            </a:pPr>
            <a:r>
              <a:rPr lang="en-US" dirty="0">
                <a:solidFill>
                  <a:schemeClr val="bg1"/>
                </a:solidFill>
              </a:rPr>
              <a:t>Propose changes to state</a:t>
            </a:r>
          </a:p>
          <a:p>
            <a:pPr marL="742950" lvl="1" indent="-285750">
              <a:buFont typeface="Arial" panose="020B0604020202020204" pitchFamily="34" charset="0"/>
              <a:buChar char="•"/>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1AA2B016-2A11-CE04-EC75-9920D2C64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482" y="752900"/>
            <a:ext cx="7463297" cy="5647900"/>
          </a:xfrm>
          <a:prstGeom prst="rect">
            <a:avLst/>
          </a:prstGeom>
        </p:spPr>
      </p:pic>
    </p:spTree>
    <p:extLst>
      <p:ext uri="{BB962C8B-B14F-4D97-AF65-F5344CB8AC3E}">
        <p14:creationId xmlns:p14="http://schemas.microsoft.com/office/powerpoint/2010/main" val="3477350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1</a:t>
            </a:r>
          </a:p>
        </p:txBody>
      </p:sp>
      <p:sp>
        <p:nvSpPr>
          <p:cNvPr id="3" name="Text Placeholder 2">
            <a:extLst>
              <a:ext uri="{FF2B5EF4-FFF2-40B4-BE49-F238E27FC236}">
                <a16:creationId xmlns:a16="http://schemas.microsoft.com/office/drawing/2014/main" id="{31252E93-764C-57E2-24E9-9131E1A9F9A0}"/>
              </a:ext>
            </a:extLst>
          </p:cNvPr>
          <p:cNvSpPr txBox="1">
            <a:spLocks/>
          </p:cNvSpPr>
          <p:nvPr/>
        </p:nvSpPr>
        <p:spPr>
          <a:xfrm>
            <a:off x="3652562" y="1523206"/>
            <a:ext cx="6316387"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solidFill>
                  <a:schemeClr val="bg1"/>
                </a:solidFill>
              </a:rPr>
              <a:t>Examine the </a:t>
            </a:r>
            <a:r>
              <a:rPr lang="en-US" dirty="0" err="1">
                <a:solidFill>
                  <a:schemeClr val="bg1"/>
                </a:solidFill>
                <a:latin typeface="Courier New" panose="02070309020205020404" pitchFamily="49" charset="0"/>
                <a:cs typeface="Courier New" panose="02070309020205020404" pitchFamily="49" charset="0"/>
              </a:rPr>
              <a:t>basic_lab</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bg1"/>
                </a:solidFill>
              </a:rPr>
              <a:t>plan</a:t>
            </a:r>
          </a:p>
          <a:p>
            <a:pPr marL="285750" indent="-285750"/>
            <a:r>
              <a:rPr lang="en-US" dirty="0">
                <a:solidFill>
                  <a:schemeClr val="bg1"/>
                </a:solidFill>
              </a:rPr>
              <a:t>Review Components</a:t>
            </a:r>
          </a:p>
          <a:p>
            <a:pPr marL="742950" lvl="1" indent="-285750"/>
            <a:r>
              <a:rPr lang="en-US" dirty="0">
                <a:solidFill>
                  <a:schemeClr val="bg1"/>
                </a:solidFill>
              </a:rPr>
              <a:t>modules</a:t>
            </a:r>
          </a:p>
          <a:p>
            <a:pPr marL="742950" lvl="1" indent="-285750"/>
            <a:r>
              <a:rPr lang="en-US" dirty="0">
                <a:solidFill>
                  <a:schemeClr val="bg1"/>
                </a:solidFill>
              </a:rPr>
              <a:t>data</a:t>
            </a:r>
          </a:p>
          <a:p>
            <a:pPr marL="742950" lvl="1" indent="-285750"/>
            <a:r>
              <a:rPr lang="en-US" dirty="0" err="1">
                <a:solidFill>
                  <a:schemeClr val="bg1"/>
                </a:solidFill>
              </a:rPr>
              <a:t>iam</a:t>
            </a:r>
            <a:endParaRPr lang="en-US" dirty="0">
              <a:solidFill>
                <a:schemeClr val="bg1"/>
              </a:solidFill>
            </a:endParaRPr>
          </a:p>
          <a:p>
            <a:pPr marL="742950" lvl="1" indent="-285750"/>
            <a:r>
              <a:rPr lang="en-US" dirty="0">
                <a:solidFill>
                  <a:schemeClr val="bg1"/>
                </a:solidFill>
              </a:rPr>
              <a:t>main</a:t>
            </a:r>
          </a:p>
          <a:p>
            <a:pPr marL="285750" indent="-285750"/>
            <a:r>
              <a:rPr lang="en-US" dirty="0">
                <a:solidFill>
                  <a:schemeClr val="bg1"/>
                </a:solidFill>
              </a:rPr>
              <a:t>Run Plan</a:t>
            </a:r>
          </a:p>
          <a:p>
            <a:pPr marL="285750" indent="-285750"/>
            <a:r>
              <a:rPr lang="en-US" dirty="0">
                <a:solidFill>
                  <a:schemeClr val="bg1"/>
                </a:solidFill>
              </a:rPr>
              <a:t>Show in AWS Console</a:t>
            </a:r>
          </a:p>
          <a:p>
            <a:pPr marL="285750" indent="-285750"/>
            <a:r>
              <a:rPr lang="en-US" dirty="0">
                <a:solidFill>
                  <a:schemeClr val="bg1"/>
                </a:solidFill>
              </a:rPr>
              <a:t>SSH for access</a:t>
            </a:r>
          </a:p>
        </p:txBody>
      </p:sp>
    </p:spTree>
    <p:extLst>
      <p:ext uri="{BB962C8B-B14F-4D97-AF65-F5344CB8AC3E}">
        <p14:creationId xmlns:p14="http://schemas.microsoft.com/office/powerpoint/2010/main" val="3318015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Example – Simple Deployment</a:t>
            </a:r>
          </a:p>
        </p:txBody>
      </p:sp>
      <p:sp>
        <p:nvSpPr>
          <p:cNvPr id="6" name="TextBox 5">
            <a:extLst>
              <a:ext uri="{FF2B5EF4-FFF2-40B4-BE49-F238E27FC236}">
                <a16:creationId xmlns:a16="http://schemas.microsoft.com/office/drawing/2014/main" id="{F3B1D720-EE8E-8F4E-02A1-2145A3878FC6}"/>
              </a:ext>
            </a:extLst>
          </p:cNvPr>
          <p:cNvSpPr txBox="1"/>
          <p:nvPr/>
        </p:nvSpPr>
        <p:spPr>
          <a:xfrm>
            <a:off x="3288179" y="2828835"/>
            <a:ext cx="6097384" cy="2031325"/>
          </a:xfrm>
          <a:prstGeom prst="rect">
            <a:avLst/>
          </a:prstGeom>
          <a:noFill/>
        </p:spPr>
        <p:txBody>
          <a:bodyPr wrap="square">
            <a:spAutoFit/>
          </a:bodyPr>
          <a:lstStyle/>
          <a:p>
            <a:r>
              <a:rPr lang="en-US" dirty="0">
                <a:solidFill>
                  <a:schemeClr val="bg1"/>
                </a:solidFill>
                <a:latin typeface="Courier New" panose="02070309020205020404" pitchFamily="49" charset="0"/>
                <a:cs typeface="Courier New" panose="02070309020205020404" pitchFamily="49" charset="0"/>
              </a:rPr>
              <a:t>terraform plan </a:t>
            </a:r>
            <a:r>
              <a:rPr lang="en-US" dirty="0">
                <a:solidFill>
                  <a:schemeClr val="bg1"/>
                </a:solidFill>
              </a:rPr>
              <a:t>(no variables)</a:t>
            </a:r>
          </a:p>
          <a:p>
            <a:endParaRPr lang="en-US" dirty="0">
              <a:solidFill>
                <a:schemeClr val="bg1"/>
              </a:solidFill>
            </a:endParaRPr>
          </a:p>
          <a:p>
            <a:r>
              <a:rPr lang="en-US" dirty="0">
                <a:solidFill>
                  <a:schemeClr val="bg1"/>
                </a:solidFill>
              </a:rPr>
              <a:t>Examine backend</a:t>
            </a:r>
          </a:p>
          <a:p>
            <a:endParaRPr lang="en-US" dirty="0">
              <a:solidFill>
                <a:schemeClr val="bg1"/>
              </a:solidFill>
            </a:endParaRPr>
          </a:p>
          <a:p>
            <a:r>
              <a:rPr lang="en-US" dirty="0">
                <a:solidFill>
                  <a:schemeClr val="bg1"/>
                </a:solidFill>
              </a:rPr>
              <a:t>Examine state</a:t>
            </a:r>
          </a:p>
          <a:p>
            <a:endParaRPr lang="en-US" dirty="0">
              <a:solidFill>
                <a:schemeClr val="bg1"/>
              </a:solidFill>
            </a:endParaRPr>
          </a:p>
          <a:p>
            <a:r>
              <a:rPr lang="en-US" dirty="0">
                <a:solidFill>
                  <a:schemeClr val="bg1"/>
                </a:solidFill>
              </a:rPr>
              <a:t>Identify vulnerabilities in simple deployment</a:t>
            </a:r>
          </a:p>
        </p:txBody>
      </p:sp>
    </p:spTree>
    <p:extLst>
      <p:ext uri="{BB962C8B-B14F-4D97-AF65-F5344CB8AC3E}">
        <p14:creationId xmlns:p14="http://schemas.microsoft.com/office/powerpoint/2010/main" val="114137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1439689"/>
          </a:xfrm>
        </p:spPr>
        <p:txBody>
          <a:bodyPr>
            <a:spAutoFit/>
          </a:bodyPr>
          <a:lstStyle/>
          <a:p>
            <a:r>
              <a:rPr lang="en-US" dirty="0"/>
              <a:t>Michael McCabe</a:t>
            </a:r>
          </a:p>
          <a:p>
            <a:pPr lvl="1"/>
            <a:r>
              <a:rPr lang="en-US" dirty="0"/>
              <a:t>CEO – Cloud Security Partners</a:t>
            </a:r>
          </a:p>
          <a:p>
            <a:pPr lvl="1"/>
            <a:r>
              <a:rPr lang="en-US" dirty="0"/>
              <a:t>Does cloud security things</a:t>
            </a:r>
          </a:p>
          <a:p>
            <a:pPr lvl="1"/>
            <a:r>
              <a:rPr lang="en-US" dirty="0"/>
              <a:t>Is horrified by the next slide</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TEAM</a:t>
            </a:r>
          </a:p>
        </p:txBody>
      </p:sp>
      <p:pic>
        <p:nvPicPr>
          <p:cNvPr id="2" name="Picture 1">
            <a:extLst>
              <a:ext uri="{FF2B5EF4-FFF2-40B4-BE49-F238E27FC236}">
                <a16:creationId xmlns:a16="http://schemas.microsoft.com/office/drawing/2014/main" id="{5A96473B-2E84-EC0A-4A4B-A1506E3DEC54}"/>
              </a:ext>
            </a:extLst>
          </p:cNvPr>
          <p:cNvPicPr>
            <a:picLocks noChangeAspect="1"/>
          </p:cNvPicPr>
          <p:nvPr/>
        </p:nvPicPr>
        <p:blipFill>
          <a:blip r:embed="rId2"/>
          <a:stretch>
            <a:fillRect/>
          </a:stretch>
        </p:blipFill>
        <p:spPr>
          <a:xfrm>
            <a:off x="5744183" y="1633750"/>
            <a:ext cx="3895926" cy="5224250"/>
          </a:xfrm>
          <a:prstGeom prst="rect">
            <a:avLst/>
          </a:prstGeom>
        </p:spPr>
      </p:pic>
      <p:pic>
        <p:nvPicPr>
          <p:cNvPr id="5" name="Picture 4" descr="A logo with a hexagon and white text&#10;&#10;Description automatically generated">
            <a:extLst>
              <a:ext uri="{FF2B5EF4-FFF2-40B4-BE49-F238E27FC236}">
                <a16:creationId xmlns:a16="http://schemas.microsoft.com/office/drawing/2014/main" id="{00AE274D-6CB1-5CCE-CB37-0C81DA84E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3075" y="4344323"/>
            <a:ext cx="1439690" cy="1439690"/>
          </a:xfrm>
          <a:prstGeom prst="rect">
            <a:avLst/>
          </a:prstGeom>
        </p:spPr>
      </p:pic>
    </p:spTree>
    <p:extLst>
      <p:ext uri="{BB962C8B-B14F-4D97-AF65-F5344CB8AC3E}">
        <p14:creationId xmlns:p14="http://schemas.microsoft.com/office/powerpoint/2010/main" val="688975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TERRAFORM STATE</a:t>
            </a:r>
          </a:p>
        </p:txBody>
      </p:sp>
      <p:sp>
        <p:nvSpPr>
          <p:cNvPr id="2" name="TextBox 1">
            <a:extLst>
              <a:ext uri="{FF2B5EF4-FFF2-40B4-BE49-F238E27FC236}">
                <a16:creationId xmlns:a16="http://schemas.microsoft.com/office/drawing/2014/main" id="{DE8A3C5A-DC56-A03E-FA70-587C92DCE398}"/>
              </a:ext>
            </a:extLst>
          </p:cNvPr>
          <p:cNvSpPr txBox="1"/>
          <p:nvPr/>
        </p:nvSpPr>
        <p:spPr>
          <a:xfrm>
            <a:off x="1559858" y="2518165"/>
            <a:ext cx="8563087" cy="923330"/>
          </a:xfrm>
          <a:prstGeom prst="rect">
            <a:avLst/>
          </a:prstGeom>
          <a:noFill/>
        </p:spPr>
        <p:txBody>
          <a:bodyPr wrap="square" rtlCol="0">
            <a:spAutoFit/>
          </a:bodyPr>
          <a:lstStyle/>
          <a:p>
            <a:r>
              <a:rPr lang="en-US" b="0" i="0" dirty="0">
                <a:solidFill>
                  <a:srgbClr val="D5D7DB"/>
                </a:solidFill>
                <a:effectLst/>
                <a:latin typeface="-apple-system"/>
              </a:rPr>
              <a:t>“Terraform must store state about your managed infrastructure and configuration. This state is used by Terraform to map real world resources to your configuration, keep track of metadata, and to improve performance for large infrastructures.”</a:t>
            </a:r>
            <a:endParaRPr lang="en-US" dirty="0"/>
          </a:p>
        </p:txBody>
      </p:sp>
    </p:spTree>
    <p:extLst>
      <p:ext uri="{BB962C8B-B14F-4D97-AF65-F5344CB8AC3E}">
        <p14:creationId xmlns:p14="http://schemas.microsoft.com/office/powerpoint/2010/main" val="3076695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Data Exfiltration</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Variables and Resource Info</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Data</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Sensitive Values</a:t>
            </a:r>
          </a:p>
          <a:p>
            <a:pPr lvl="1"/>
            <a:r>
              <a:rPr lang="en-US" dirty="0"/>
              <a:t>Remote</a:t>
            </a:r>
          </a:p>
          <a:p>
            <a:pPr lvl="1"/>
            <a:r>
              <a:rPr lang="en-US" dirty="0"/>
              <a:t>Local</a:t>
            </a:r>
          </a:p>
          <a:p>
            <a:r>
              <a:rPr lang="en-US" dirty="0"/>
              <a:t>Credentials</a:t>
            </a:r>
          </a:p>
          <a:p>
            <a:r>
              <a:rPr lang="en-US" dirty="0"/>
              <a:t>Metadata</a:t>
            </a:r>
          </a:p>
          <a:p>
            <a:r>
              <a:rPr lang="en-US" dirty="0"/>
              <a:t>Tags</a:t>
            </a:r>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External exposure of remote data</a:t>
            </a:r>
          </a:p>
          <a:p>
            <a:r>
              <a:rPr lang="en-US" dirty="0"/>
              <a:t>Provider data</a:t>
            </a:r>
          </a:p>
          <a:p>
            <a:r>
              <a:rPr lang="en-US" dirty="0"/>
              <a:t>…</a:t>
            </a:r>
          </a:p>
        </p:txBody>
      </p:sp>
    </p:spTree>
    <p:extLst>
      <p:ext uri="{BB962C8B-B14F-4D97-AF65-F5344CB8AC3E}">
        <p14:creationId xmlns:p14="http://schemas.microsoft.com/office/powerpoint/2010/main" val="1374753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2 – remote exec</a:t>
            </a:r>
          </a:p>
        </p:txBody>
      </p:sp>
      <p:pic>
        <p:nvPicPr>
          <p:cNvPr id="4" name="Picture 3" descr="A screenshot of a computer program&#10;&#10;Description automatically generated">
            <a:extLst>
              <a:ext uri="{FF2B5EF4-FFF2-40B4-BE49-F238E27FC236}">
                <a16:creationId xmlns:a16="http://schemas.microsoft.com/office/drawing/2014/main" id="{79D1D716-ADEF-5A9D-4E03-B98BCCBED113}"/>
              </a:ext>
            </a:extLst>
          </p:cNvPr>
          <p:cNvPicPr>
            <a:picLocks noChangeAspect="1"/>
          </p:cNvPicPr>
          <p:nvPr/>
        </p:nvPicPr>
        <p:blipFill rotWithShape="1">
          <a:blip r:embed="rId3">
            <a:extLst>
              <a:ext uri="{28A0092B-C50C-407E-A947-70E740481C1C}">
                <a14:useLocalDpi xmlns:a14="http://schemas.microsoft.com/office/drawing/2010/main" val="0"/>
              </a:ext>
            </a:extLst>
          </a:blip>
          <a:srcRect b="91183"/>
          <a:stretch/>
        </p:blipFill>
        <p:spPr>
          <a:xfrm>
            <a:off x="830656" y="2201926"/>
            <a:ext cx="10523144" cy="732467"/>
          </a:xfrm>
          <a:prstGeom prst="rect">
            <a:avLst/>
          </a:prstGeom>
        </p:spPr>
      </p:pic>
    </p:spTree>
    <p:extLst>
      <p:ext uri="{BB962C8B-B14F-4D97-AF65-F5344CB8AC3E}">
        <p14:creationId xmlns:p14="http://schemas.microsoft.com/office/powerpoint/2010/main" val="3080969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2 – remote exec</a:t>
            </a:r>
          </a:p>
        </p:txBody>
      </p:sp>
      <p:pic>
        <p:nvPicPr>
          <p:cNvPr id="4" name="Picture 3" descr="A screenshot of a computer program&#10;&#10;Description automatically generated">
            <a:extLst>
              <a:ext uri="{FF2B5EF4-FFF2-40B4-BE49-F238E27FC236}">
                <a16:creationId xmlns:a16="http://schemas.microsoft.com/office/drawing/2014/main" id="{79D1D716-ADEF-5A9D-4E03-B98BCCBED113}"/>
              </a:ext>
            </a:extLst>
          </p:cNvPr>
          <p:cNvPicPr>
            <a:picLocks noChangeAspect="1"/>
          </p:cNvPicPr>
          <p:nvPr/>
        </p:nvPicPr>
        <p:blipFill rotWithShape="1">
          <a:blip r:embed="rId3">
            <a:extLst>
              <a:ext uri="{28A0092B-C50C-407E-A947-70E740481C1C}">
                <a14:useLocalDpi xmlns:a14="http://schemas.microsoft.com/office/drawing/2010/main" val="0"/>
              </a:ext>
            </a:extLst>
          </a:blip>
          <a:srcRect t="9017" b="66566"/>
          <a:stretch/>
        </p:blipFill>
        <p:spPr>
          <a:xfrm>
            <a:off x="823112" y="2639698"/>
            <a:ext cx="10523144" cy="2028486"/>
          </a:xfrm>
          <a:prstGeom prst="rect">
            <a:avLst/>
          </a:prstGeom>
        </p:spPr>
      </p:pic>
    </p:spTree>
    <p:extLst>
      <p:ext uri="{BB962C8B-B14F-4D97-AF65-F5344CB8AC3E}">
        <p14:creationId xmlns:p14="http://schemas.microsoft.com/office/powerpoint/2010/main" val="2973854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2 – remote exec</a:t>
            </a:r>
          </a:p>
        </p:txBody>
      </p:sp>
      <p:pic>
        <p:nvPicPr>
          <p:cNvPr id="2" name="Picture 1" descr="A screenshot of a computer program&#10;&#10;Description automatically generated">
            <a:extLst>
              <a:ext uri="{FF2B5EF4-FFF2-40B4-BE49-F238E27FC236}">
                <a16:creationId xmlns:a16="http://schemas.microsoft.com/office/drawing/2014/main" id="{424938DC-F38F-CF7E-B880-0E6518F0D569}"/>
              </a:ext>
            </a:extLst>
          </p:cNvPr>
          <p:cNvPicPr>
            <a:picLocks noChangeAspect="1"/>
          </p:cNvPicPr>
          <p:nvPr/>
        </p:nvPicPr>
        <p:blipFill rotWithShape="1">
          <a:blip r:embed="rId3">
            <a:extLst>
              <a:ext uri="{28A0092B-C50C-407E-A947-70E740481C1C}">
                <a14:useLocalDpi xmlns:a14="http://schemas.microsoft.com/office/drawing/2010/main" val="0"/>
              </a:ext>
            </a:extLst>
          </a:blip>
          <a:srcRect l="-290" t="63902" r="290" b="27713"/>
          <a:stretch/>
        </p:blipFill>
        <p:spPr>
          <a:xfrm>
            <a:off x="947351" y="3429000"/>
            <a:ext cx="10297297" cy="681644"/>
          </a:xfrm>
          <a:prstGeom prst="rect">
            <a:avLst/>
          </a:prstGeom>
        </p:spPr>
      </p:pic>
    </p:spTree>
    <p:extLst>
      <p:ext uri="{BB962C8B-B14F-4D97-AF65-F5344CB8AC3E}">
        <p14:creationId xmlns:p14="http://schemas.microsoft.com/office/powerpoint/2010/main" val="1757543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3 – Lateral Movement</a:t>
            </a:r>
          </a:p>
        </p:txBody>
      </p:sp>
      <p:pic>
        <p:nvPicPr>
          <p:cNvPr id="4" name="Picture 3" descr="A screenshot of a computer program&#10;&#10;Description automatically generated">
            <a:extLst>
              <a:ext uri="{FF2B5EF4-FFF2-40B4-BE49-F238E27FC236}">
                <a16:creationId xmlns:a16="http://schemas.microsoft.com/office/drawing/2014/main" id="{79D1D716-ADEF-5A9D-4E03-B98BCCBED113}"/>
              </a:ext>
            </a:extLst>
          </p:cNvPr>
          <p:cNvPicPr>
            <a:picLocks noChangeAspect="1"/>
          </p:cNvPicPr>
          <p:nvPr/>
        </p:nvPicPr>
        <p:blipFill rotWithShape="1">
          <a:blip r:embed="rId3">
            <a:extLst>
              <a:ext uri="{28A0092B-C50C-407E-A947-70E740481C1C}">
                <a14:useLocalDpi xmlns:a14="http://schemas.microsoft.com/office/drawing/2010/main" val="0"/>
              </a:ext>
            </a:extLst>
          </a:blip>
          <a:srcRect t="32303" b="47400"/>
          <a:stretch/>
        </p:blipFill>
        <p:spPr>
          <a:xfrm>
            <a:off x="1056503" y="2604052"/>
            <a:ext cx="10297297" cy="1649896"/>
          </a:xfrm>
          <a:prstGeom prst="rect">
            <a:avLst/>
          </a:prstGeom>
        </p:spPr>
      </p:pic>
    </p:spTree>
    <p:extLst>
      <p:ext uri="{BB962C8B-B14F-4D97-AF65-F5344CB8AC3E}">
        <p14:creationId xmlns:p14="http://schemas.microsoft.com/office/powerpoint/2010/main" val="2605511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4 – Privilege Escalation</a:t>
            </a:r>
          </a:p>
        </p:txBody>
      </p:sp>
      <p:pic>
        <p:nvPicPr>
          <p:cNvPr id="4" name="Picture 3" descr="A screenshot of a computer program&#10;&#10;Description automatically generated">
            <a:extLst>
              <a:ext uri="{FF2B5EF4-FFF2-40B4-BE49-F238E27FC236}">
                <a16:creationId xmlns:a16="http://schemas.microsoft.com/office/drawing/2014/main" id="{79D1D716-ADEF-5A9D-4E03-B98BCCBED113}"/>
              </a:ext>
            </a:extLst>
          </p:cNvPr>
          <p:cNvPicPr>
            <a:picLocks noChangeAspect="1"/>
          </p:cNvPicPr>
          <p:nvPr/>
        </p:nvPicPr>
        <p:blipFill rotWithShape="1">
          <a:blip r:embed="rId3">
            <a:extLst>
              <a:ext uri="{28A0092B-C50C-407E-A947-70E740481C1C}">
                <a14:useLocalDpi xmlns:a14="http://schemas.microsoft.com/office/drawing/2010/main" val="0"/>
              </a:ext>
            </a:extLst>
          </a:blip>
          <a:srcRect l="-290" t="54432" r="290" b="-893"/>
          <a:stretch/>
        </p:blipFill>
        <p:spPr>
          <a:xfrm>
            <a:off x="1056503" y="1690688"/>
            <a:ext cx="10297297" cy="3776869"/>
          </a:xfrm>
          <a:prstGeom prst="rect">
            <a:avLst/>
          </a:prstGeom>
        </p:spPr>
      </p:pic>
    </p:spTree>
    <p:extLst>
      <p:ext uri="{BB962C8B-B14F-4D97-AF65-F5344CB8AC3E}">
        <p14:creationId xmlns:p14="http://schemas.microsoft.com/office/powerpoint/2010/main" val="3467088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5 – AWS Account Takeover</a:t>
            </a:r>
          </a:p>
        </p:txBody>
      </p:sp>
      <p:pic>
        <p:nvPicPr>
          <p:cNvPr id="4" name="Picture 3" descr="A screenshot of a computer program&#10;&#10;Description automatically generated">
            <a:extLst>
              <a:ext uri="{FF2B5EF4-FFF2-40B4-BE49-F238E27FC236}">
                <a16:creationId xmlns:a16="http://schemas.microsoft.com/office/drawing/2014/main" id="{79D1D716-ADEF-5A9D-4E03-B98BCCBED113}"/>
              </a:ext>
            </a:extLst>
          </p:cNvPr>
          <p:cNvPicPr>
            <a:picLocks noChangeAspect="1"/>
          </p:cNvPicPr>
          <p:nvPr/>
        </p:nvPicPr>
        <p:blipFill rotWithShape="1">
          <a:blip r:embed="rId3">
            <a:extLst>
              <a:ext uri="{28A0092B-C50C-407E-A947-70E740481C1C}">
                <a14:useLocalDpi xmlns:a14="http://schemas.microsoft.com/office/drawing/2010/main" val="0"/>
              </a:ext>
            </a:extLst>
          </a:blip>
          <a:srcRect l="-290" t="80462" r="290" b="-893"/>
          <a:stretch/>
        </p:blipFill>
        <p:spPr>
          <a:xfrm>
            <a:off x="1252136" y="2598565"/>
            <a:ext cx="10297297" cy="1660870"/>
          </a:xfrm>
          <a:prstGeom prst="rect">
            <a:avLst/>
          </a:prstGeom>
        </p:spPr>
      </p:pic>
    </p:spTree>
    <p:extLst>
      <p:ext uri="{BB962C8B-B14F-4D97-AF65-F5344CB8AC3E}">
        <p14:creationId xmlns:p14="http://schemas.microsoft.com/office/powerpoint/2010/main" val="2620339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7440-614B-24D1-26EB-71C69F64110F}"/>
              </a:ext>
            </a:extLst>
          </p:cNvPr>
          <p:cNvSpPr>
            <a:spLocks noGrp="1"/>
          </p:cNvSpPr>
          <p:nvPr>
            <p:ph type="title"/>
          </p:nvPr>
        </p:nvSpPr>
        <p:spPr>
          <a:xfrm>
            <a:off x="778564" y="2634249"/>
            <a:ext cx="11198087" cy="1325563"/>
          </a:xfrm>
        </p:spPr>
        <p:txBody>
          <a:bodyPr/>
          <a:lstStyle/>
          <a:p>
            <a:r>
              <a:rPr lang="en-US" dirty="0"/>
              <a:t>END OF DAY 1                   Q&amp;A + Discussion</a:t>
            </a:r>
          </a:p>
        </p:txBody>
      </p:sp>
      <p:pic>
        <p:nvPicPr>
          <p:cNvPr id="4" name="Picture 3">
            <a:extLst>
              <a:ext uri="{FF2B5EF4-FFF2-40B4-BE49-F238E27FC236}">
                <a16:creationId xmlns:a16="http://schemas.microsoft.com/office/drawing/2014/main" id="{58D11E13-9A79-FA19-3D3D-6E9A20E7CAB4}"/>
              </a:ext>
            </a:extLst>
          </p:cNvPr>
          <p:cNvPicPr>
            <a:picLocks noChangeAspect="1"/>
          </p:cNvPicPr>
          <p:nvPr/>
        </p:nvPicPr>
        <p:blipFill>
          <a:blip r:embed="rId2"/>
          <a:stretch>
            <a:fillRect/>
          </a:stretch>
        </p:blipFill>
        <p:spPr>
          <a:xfrm>
            <a:off x="4234415" y="384866"/>
            <a:ext cx="3100635" cy="5824330"/>
          </a:xfrm>
          <a:prstGeom prst="rect">
            <a:avLst/>
          </a:prstGeom>
        </p:spPr>
      </p:pic>
    </p:spTree>
    <p:extLst>
      <p:ext uri="{BB962C8B-B14F-4D97-AF65-F5344CB8AC3E}">
        <p14:creationId xmlns:p14="http://schemas.microsoft.com/office/powerpoint/2010/main" val="3506074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7440-614B-24D1-26EB-71C69F64110F}"/>
              </a:ext>
            </a:extLst>
          </p:cNvPr>
          <p:cNvSpPr>
            <a:spLocks noGrp="1"/>
          </p:cNvSpPr>
          <p:nvPr>
            <p:ph type="title"/>
          </p:nvPr>
        </p:nvSpPr>
        <p:spPr/>
        <p:txBody>
          <a:bodyPr/>
          <a:lstStyle/>
          <a:p>
            <a:r>
              <a:rPr lang="en-US" dirty="0"/>
              <a:t>DAY 2!!</a:t>
            </a:r>
          </a:p>
        </p:txBody>
      </p:sp>
      <p:pic>
        <p:nvPicPr>
          <p:cNvPr id="4" name="Picture 3">
            <a:extLst>
              <a:ext uri="{FF2B5EF4-FFF2-40B4-BE49-F238E27FC236}">
                <a16:creationId xmlns:a16="http://schemas.microsoft.com/office/drawing/2014/main" id="{58D11E13-9A79-FA19-3D3D-6E9A20E7CAB4}"/>
              </a:ext>
            </a:extLst>
          </p:cNvPr>
          <p:cNvPicPr>
            <a:picLocks noChangeAspect="1"/>
          </p:cNvPicPr>
          <p:nvPr/>
        </p:nvPicPr>
        <p:blipFill>
          <a:blip r:embed="rId2"/>
          <a:stretch>
            <a:fillRect/>
          </a:stretch>
        </p:blipFill>
        <p:spPr>
          <a:xfrm>
            <a:off x="4234415" y="384866"/>
            <a:ext cx="3100635" cy="5824330"/>
          </a:xfrm>
          <a:prstGeom prst="rect">
            <a:avLst/>
          </a:prstGeom>
        </p:spPr>
      </p:pic>
      <p:pic>
        <p:nvPicPr>
          <p:cNvPr id="3" name="Picture 2">
            <a:extLst>
              <a:ext uri="{FF2B5EF4-FFF2-40B4-BE49-F238E27FC236}">
                <a16:creationId xmlns:a16="http://schemas.microsoft.com/office/drawing/2014/main" id="{3439C3FC-CFAC-4457-77F4-167A7846D430}"/>
              </a:ext>
            </a:extLst>
          </p:cNvPr>
          <p:cNvPicPr>
            <a:picLocks noChangeAspect="1"/>
          </p:cNvPicPr>
          <p:nvPr/>
        </p:nvPicPr>
        <p:blipFill>
          <a:blip r:embed="rId3"/>
          <a:stretch>
            <a:fillRect/>
          </a:stretch>
        </p:blipFill>
        <p:spPr>
          <a:xfrm>
            <a:off x="6964844" y="3429000"/>
            <a:ext cx="2109582" cy="2283097"/>
          </a:xfrm>
          <a:prstGeom prst="rect">
            <a:avLst/>
          </a:prstGeom>
        </p:spPr>
      </p:pic>
    </p:spTree>
    <p:extLst>
      <p:ext uri="{BB962C8B-B14F-4D97-AF65-F5344CB8AC3E}">
        <p14:creationId xmlns:p14="http://schemas.microsoft.com/office/powerpoint/2010/main" val="326180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763286"/>
          </a:xfrm>
        </p:spPr>
        <p:txBody>
          <a:bodyPr>
            <a:spAutoFit/>
          </a:bodyPr>
          <a:lstStyle/>
          <a:p>
            <a:r>
              <a:rPr lang="en-US" dirty="0"/>
              <a:t>Introductions</a:t>
            </a:r>
          </a:p>
          <a:p>
            <a:endParaRPr lang="en-US" dirty="0"/>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WHO ARE YOU?</a:t>
            </a:r>
          </a:p>
        </p:txBody>
      </p:sp>
      <p:pic>
        <p:nvPicPr>
          <p:cNvPr id="2" name="Picture 1">
            <a:extLst>
              <a:ext uri="{FF2B5EF4-FFF2-40B4-BE49-F238E27FC236}">
                <a16:creationId xmlns:a16="http://schemas.microsoft.com/office/drawing/2014/main" id="{27798E80-F399-593A-501F-B9A1B952505A}"/>
              </a:ext>
            </a:extLst>
          </p:cNvPr>
          <p:cNvPicPr>
            <a:picLocks noChangeAspect="1"/>
          </p:cNvPicPr>
          <p:nvPr/>
        </p:nvPicPr>
        <p:blipFill>
          <a:blip r:embed="rId2"/>
          <a:stretch>
            <a:fillRect/>
          </a:stretch>
        </p:blipFill>
        <p:spPr>
          <a:xfrm>
            <a:off x="4693595" y="1539890"/>
            <a:ext cx="3947965" cy="5318109"/>
          </a:xfrm>
          <a:prstGeom prst="rect">
            <a:avLst/>
          </a:prstGeom>
        </p:spPr>
      </p:pic>
    </p:spTree>
    <p:extLst>
      <p:ext uri="{BB962C8B-B14F-4D97-AF65-F5344CB8AC3E}">
        <p14:creationId xmlns:p14="http://schemas.microsoft.com/office/powerpoint/2010/main" val="2095146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159E4-F4F7-EDAD-C78C-7119D213009C}"/>
              </a:ext>
            </a:extLst>
          </p:cNvPr>
          <p:cNvSpPr>
            <a:spLocks noGrp="1"/>
          </p:cNvSpPr>
          <p:nvPr>
            <p:ph type="title"/>
          </p:nvPr>
        </p:nvSpPr>
        <p:spPr/>
        <p:txBody>
          <a:bodyPr/>
          <a:lstStyle/>
          <a:p>
            <a:r>
              <a:rPr lang="en-US" dirty="0"/>
              <a:t>Recap </a:t>
            </a:r>
          </a:p>
        </p:txBody>
      </p:sp>
      <p:sp>
        <p:nvSpPr>
          <p:cNvPr id="4" name="TextBox 3">
            <a:extLst>
              <a:ext uri="{FF2B5EF4-FFF2-40B4-BE49-F238E27FC236}">
                <a16:creationId xmlns:a16="http://schemas.microsoft.com/office/drawing/2014/main" id="{8D1AC2C5-C3F7-BC7C-BC5D-0FD1D8714421}"/>
              </a:ext>
            </a:extLst>
          </p:cNvPr>
          <p:cNvSpPr txBox="1"/>
          <p:nvPr/>
        </p:nvSpPr>
        <p:spPr>
          <a:xfrm>
            <a:off x="1065007" y="1893346"/>
            <a:ext cx="1832553" cy="2031325"/>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Providers</a:t>
            </a:r>
          </a:p>
          <a:p>
            <a:pPr marL="285750" indent="-285750">
              <a:buFont typeface="Arial" panose="020B0604020202020204" pitchFamily="34" charset="0"/>
              <a:buChar char="•"/>
            </a:pPr>
            <a:r>
              <a:rPr lang="en-US" dirty="0">
                <a:solidFill>
                  <a:schemeClr val="bg1"/>
                </a:solidFill>
              </a:rPr>
              <a:t>Variables</a:t>
            </a:r>
          </a:p>
          <a:p>
            <a:pPr marL="285750" indent="-285750">
              <a:buFont typeface="Arial" panose="020B0604020202020204" pitchFamily="34" charset="0"/>
              <a:buChar char="•"/>
            </a:pPr>
            <a:r>
              <a:rPr lang="en-US" dirty="0">
                <a:solidFill>
                  <a:schemeClr val="bg1"/>
                </a:solidFill>
              </a:rPr>
              <a:t>Data sources</a:t>
            </a:r>
          </a:p>
          <a:p>
            <a:pPr marL="285750" indent="-285750">
              <a:buFont typeface="Arial" panose="020B0604020202020204" pitchFamily="34" charset="0"/>
              <a:buChar char="•"/>
            </a:pPr>
            <a:r>
              <a:rPr lang="en-US" dirty="0">
                <a:solidFill>
                  <a:schemeClr val="bg1"/>
                </a:solidFill>
              </a:rPr>
              <a:t>Resources</a:t>
            </a:r>
          </a:p>
          <a:p>
            <a:pPr marL="285750" indent="-285750">
              <a:buFont typeface="Arial" panose="020B0604020202020204" pitchFamily="34" charset="0"/>
              <a:buChar char="•"/>
            </a:pPr>
            <a:r>
              <a:rPr lang="en-US" dirty="0">
                <a:solidFill>
                  <a:schemeClr val="bg1"/>
                </a:solidFill>
              </a:rPr>
              <a:t>Commands</a:t>
            </a:r>
          </a:p>
          <a:p>
            <a:pPr marL="285750" indent="-285750">
              <a:buFont typeface="Arial" panose="020B0604020202020204" pitchFamily="34" charset="0"/>
              <a:buChar char="•"/>
            </a:pPr>
            <a:r>
              <a:rPr lang="en-US" dirty="0">
                <a:solidFill>
                  <a:schemeClr val="bg1"/>
                </a:solidFill>
              </a:rPr>
              <a:t>State</a:t>
            </a:r>
          </a:p>
          <a:p>
            <a:r>
              <a:rPr lang="en-US" dirty="0">
                <a:solidFill>
                  <a:schemeClr val="bg1"/>
                </a:solidFill>
              </a:rPr>
              <a:t> </a:t>
            </a:r>
          </a:p>
        </p:txBody>
      </p:sp>
    </p:spTree>
    <p:extLst>
      <p:ext uri="{BB962C8B-B14F-4D97-AF65-F5344CB8AC3E}">
        <p14:creationId xmlns:p14="http://schemas.microsoft.com/office/powerpoint/2010/main" val="188562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7959-3ADE-CC4F-10E4-B9B293DCD58B}"/>
              </a:ext>
            </a:extLst>
          </p:cNvPr>
          <p:cNvSpPr>
            <a:spLocks noGrp="1"/>
          </p:cNvSpPr>
          <p:nvPr>
            <p:ph type="title"/>
          </p:nvPr>
        </p:nvSpPr>
        <p:spPr/>
        <p:txBody>
          <a:bodyPr/>
          <a:lstStyle/>
          <a:p>
            <a:r>
              <a:rPr lang="en-US" dirty="0"/>
              <a:t>Reviewing the project</a:t>
            </a:r>
          </a:p>
        </p:txBody>
      </p:sp>
      <p:sp>
        <p:nvSpPr>
          <p:cNvPr id="3" name="TextBox 2">
            <a:extLst>
              <a:ext uri="{FF2B5EF4-FFF2-40B4-BE49-F238E27FC236}">
                <a16:creationId xmlns:a16="http://schemas.microsoft.com/office/drawing/2014/main" id="{B3824FF3-DC37-8D9C-E23C-F6C576B7A211}"/>
              </a:ext>
            </a:extLst>
          </p:cNvPr>
          <p:cNvSpPr txBox="1"/>
          <p:nvPr/>
        </p:nvSpPr>
        <p:spPr>
          <a:xfrm>
            <a:off x="838200" y="2043953"/>
            <a:ext cx="5810026"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95000"/>
                  </a:schemeClr>
                </a:solidFill>
              </a:rPr>
              <a:t>What are some areas of weakness?</a:t>
            </a:r>
          </a:p>
          <a:p>
            <a:pPr marL="285750" indent="-285750">
              <a:buFont typeface="Arial" panose="020B0604020202020204" pitchFamily="34" charset="0"/>
              <a:buChar char="•"/>
            </a:pPr>
            <a:r>
              <a:rPr lang="en-US" dirty="0">
                <a:solidFill>
                  <a:schemeClr val="bg1">
                    <a:lumMod val="95000"/>
                  </a:schemeClr>
                </a:solidFill>
              </a:rPr>
              <a:t>Are there any vulnerabilities in the codebase?</a:t>
            </a:r>
          </a:p>
          <a:p>
            <a:pPr marL="285750" indent="-285750">
              <a:buFont typeface="Arial" panose="020B0604020202020204" pitchFamily="34" charset="0"/>
              <a:buChar char="•"/>
            </a:pPr>
            <a:r>
              <a:rPr lang="en-US" dirty="0">
                <a:solidFill>
                  <a:schemeClr val="bg1">
                    <a:lumMod val="95000"/>
                  </a:schemeClr>
                </a:solidFill>
              </a:rPr>
              <a:t>What issues would it introduce?</a:t>
            </a:r>
          </a:p>
        </p:txBody>
      </p:sp>
    </p:spTree>
    <p:extLst>
      <p:ext uri="{BB962C8B-B14F-4D97-AF65-F5344CB8AC3E}">
        <p14:creationId xmlns:p14="http://schemas.microsoft.com/office/powerpoint/2010/main" val="364313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a:xfrm>
            <a:off x="838200" y="408018"/>
            <a:ext cx="10515600" cy="1325563"/>
          </a:xfrm>
        </p:spPr>
        <p:txBody>
          <a:bodyPr/>
          <a:lstStyle/>
          <a:p>
            <a:r>
              <a:rPr lang="en-US"/>
              <a:t>SAST in Infra as Code</a:t>
            </a:r>
            <a:endParaRPr lang="en-US" dirty="0"/>
          </a:p>
        </p:txBody>
      </p:sp>
      <p:graphicFrame>
        <p:nvGraphicFramePr>
          <p:cNvPr id="6" name="TextBox 2">
            <a:extLst>
              <a:ext uri="{FF2B5EF4-FFF2-40B4-BE49-F238E27FC236}">
                <a16:creationId xmlns:a16="http://schemas.microsoft.com/office/drawing/2014/main" id="{3EF2CB97-E4AD-AD70-9250-CCA0C85704DD}"/>
              </a:ext>
            </a:extLst>
          </p:cNvPr>
          <p:cNvGraphicFramePr/>
          <p:nvPr>
            <p:extLst>
              <p:ext uri="{D42A27DB-BD31-4B8C-83A1-F6EECF244321}">
                <p14:modId xmlns:p14="http://schemas.microsoft.com/office/powerpoint/2010/main" val="3773922294"/>
              </p:ext>
            </p:extLst>
          </p:nvPr>
        </p:nvGraphicFramePr>
        <p:xfrm>
          <a:off x="3080952" y="1170191"/>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89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OOB Tooling</a:t>
            </a:r>
          </a:p>
        </p:txBody>
      </p:sp>
      <p:sp>
        <p:nvSpPr>
          <p:cNvPr id="3" name="TextBox 2">
            <a:extLst>
              <a:ext uri="{FF2B5EF4-FFF2-40B4-BE49-F238E27FC236}">
                <a16:creationId xmlns:a16="http://schemas.microsoft.com/office/drawing/2014/main" id="{6036B940-A3AD-05D4-AFAD-A219CB1A8D45}"/>
              </a:ext>
            </a:extLst>
          </p:cNvPr>
          <p:cNvSpPr txBox="1"/>
          <p:nvPr/>
        </p:nvSpPr>
        <p:spPr>
          <a:xfrm>
            <a:off x="1755683" y="2976782"/>
            <a:ext cx="1435008" cy="1200329"/>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chemeClr val="bg1">
                    <a:lumMod val="95000"/>
                  </a:schemeClr>
                </a:solidFill>
              </a:rPr>
              <a:t>tfsec</a:t>
            </a:r>
            <a:endParaRPr lang="en-US" dirty="0">
              <a:solidFill>
                <a:schemeClr val="bg1">
                  <a:lumMod val="95000"/>
                </a:schemeClr>
              </a:solidFill>
            </a:endParaRPr>
          </a:p>
          <a:p>
            <a:pPr marL="285750" indent="-285750">
              <a:buFont typeface="Arial" panose="020B0604020202020204" pitchFamily="34" charset="0"/>
              <a:buChar char="•"/>
            </a:pPr>
            <a:r>
              <a:rPr lang="en-US" dirty="0" err="1">
                <a:solidFill>
                  <a:schemeClr val="bg1">
                    <a:lumMod val="95000"/>
                  </a:schemeClr>
                </a:solidFill>
              </a:rPr>
              <a:t>checkov</a:t>
            </a:r>
            <a:endParaRPr lang="en-US" dirty="0">
              <a:solidFill>
                <a:schemeClr val="bg1">
                  <a:lumMod val="95000"/>
                </a:schemeClr>
              </a:solidFill>
            </a:endParaRPr>
          </a:p>
          <a:p>
            <a:pPr marL="285750" indent="-285750">
              <a:buFont typeface="Arial" panose="020B0604020202020204" pitchFamily="34" charset="0"/>
              <a:buChar char="•"/>
            </a:pPr>
            <a:r>
              <a:rPr lang="en-US" dirty="0" err="1">
                <a:solidFill>
                  <a:schemeClr val="bg1">
                    <a:lumMod val="95000"/>
                  </a:schemeClr>
                </a:solidFill>
              </a:rPr>
              <a:t>terrascan</a:t>
            </a:r>
            <a:endParaRPr lang="en-US" dirty="0">
              <a:solidFill>
                <a:schemeClr val="bg1">
                  <a:lumMod val="95000"/>
                </a:schemeClr>
              </a:solidFill>
            </a:endParaRPr>
          </a:p>
          <a:p>
            <a:pPr marL="285750" indent="-285750">
              <a:buFont typeface="Arial" panose="020B0604020202020204" pitchFamily="34" charset="0"/>
              <a:buChar char="•"/>
            </a:pPr>
            <a:endParaRPr lang="en-US" dirty="0">
              <a:solidFill>
                <a:schemeClr val="bg1">
                  <a:lumMod val="95000"/>
                </a:schemeClr>
              </a:solidFill>
            </a:endParaRPr>
          </a:p>
        </p:txBody>
      </p:sp>
      <p:pic>
        <p:nvPicPr>
          <p:cNvPr id="4" name="Picture 3">
            <a:extLst>
              <a:ext uri="{FF2B5EF4-FFF2-40B4-BE49-F238E27FC236}">
                <a16:creationId xmlns:a16="http://schemas.microsoft.com/office/drawing/2014/main" id="{36B33C05-5EB7-666F-ACA3-BB9D3D3ACF0B}"/>
              </a:ext>
            </a:extLst>
          </p:cNvPr>
          <p:cNvPicPr>
            <a:picLocks noChangeAspect="1"/>
          </p:cNvPicPr>
          <p:nvPr/>
        </p:nvPicPr>
        <p:blipFill>
          <a:blip r:embed="rId3"/>
          <a:stretch>
            <a:fillRect/>
          </a:stretch>
        </p:blipFill>
        <p:spPr>
          <a:xfrm>
            <a:off x="4108174" y="1690688"/>
            <a:ext cx="7772400" cy="3772519"/>
          </a:xfrm>
          <a:prstGeom prst="rect">
            <a:avLst/>
          </a:prstGeom>
          <a:ln>
            <a:solidFill>
              <a:schemeClr val="bg1"/>
            </a:solidFill>
          </a:ln>
        </p:spPr>
      </p:pic>
      <p:pic>
        <p:nvPicPr>
          <p:cNvPr id="5" name="Picture 4">
            <a:extLst>
              <a:ext uri="{FF2B5EF4-FFF2-40B4-BE49-F238E27FC236}">
                <a16:creationId xmlns:a16="http://schemas.microsoft.com/office/drawing/2014/main" id="{EE1A61B6-4240-1693-CD90-99E09CCDA968}"/>
              </a:ext>
            </a:extLst>
          </p:cNvPr>
          <p:cNvPicPr>
            <a:picLocks noChangeAspect="1"/>
          </p:cNvPicPr>
          <p:nvPr/>
        </p:nvPicPr>
        <p:blipFill>
          <a:blip r:embed="rId4"/>
          <a:stretch>
            <a:fillRect/>
          </a:stretch>
        </p:blipFill>
        <p:spPr>
          <a:xfrm>
            <a:off x="3383692" y="3186498"/>
            <a:ext cx="7772400" cy="2857500"/>
          </a:xfrm>
          <a:prstGeom prst="rect">
            <a:avLst/>
          </a:prstGeom>
          <a:ln>
            <a:solidFill>
              <a:schemeClr val="bg1"/>
            </a:solidFill>
          </a:ln>
        </p:spPr>
      </p:pic>
    </p:spTree>
    <p:extLst>
      <p:ext uri="{BB962C8B-B14F-4D97-AF65-F5344CB8AC3E}">
        <p14:creationId xmlns:p14="http://schemas.microsoft.com/office/powerpoint/2010/main" val="557102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SAST in Infra as Code</a:t>
            </a:r>
          </a:p>
        </p:txBody>
      </p:sp>
      <p:sp>
        <p:nvSpPr>
          <p:cNvPr id="3" name="TextBox 2">
            <a:extLst>
              <a:ext uri="{FF2B5EF4-FFF2-40B4-BE49-F238E27FC236}">
                <a16:creationId xmlns:a16="http://schemas.microsoft.com/office/drawing/2014/main" id="{6036B940-A3AD-05D4-AFAD-A219CB1A8D45}"/>
              </a:ext>
            </a:extLst>
          </p:cNvPr>
          <p:cNvSpPr txBox="1"/>
          <p:nvPr/>
        </p:nvSpPr>
        <p:spPr>
          <a:xfrm>
            <a:off x="838200" y="1796527"/>
            <a:ext cx="2893741" cy="369332"/>
          </a:xfrm>
          <a:prstGeom prst="rect">
            <a:avLst/>
          </a:prstGeom>
          <a:noFill/>
        </p:spPr>
        <p:txBody>
          <a:bodyPr wrap="none" rtlCol="0">
            <a:spAutoFit/>
          </a:bodyPr>
          <a:lstStyle/>
          <a:p>
            <a:r>
              <a:rPr lang="en-US" dirty="0" err="1">
                <a:solidFill>
                  <a:schemeClr val="bg1">
                    <a:lumMod val="95000"/>
                  </a:schemeClr>
                </a:solidFill>
                <a:latin typeface="Courier New" panose="02070309020205020404" pitchFamily="49" charset="0"/>
                <a:cs typeface="Courier New" panose="02070309020205020404" pitchFamily="49" charset="0"/>
              </a:rPr>
              <a:t>semgrep</a:t>
            </a:r>
            <a:r>
              <a:rPr lang="en-US" dirty="0">
                <a:solidFill>
                  <a:schemeClr val="bg1">
                    <a:lumMod val="95000"/>
                  </a:schemeClr>
                </a:solidFill>
              </a:rPr>
              <a:t> – Semantic grep</a:t>
            </a:r>
          </a:p>
        </p:txBody>
      </p:sp>
      <p:pic>
        <p:nvPicPr>
          <p:cNvPr id="5" name="Picture 4">
            <a:extLst>
              <a:ext uri="{FF2B5EF4-FFF2-40B4-BE49-F238E27FC236}">
                <a16:creationId xmlns:a16="http://schemas.microsoft.com/office/drawing/2014/main" id="{0C7186E6-CD93-5502-EB76-CB9087BC76D8}"/>
              </a:ext>
            </a:extLst>
          </p:cNvPr>
          <p:cNvPicPr>
            <a:picLocks noChangeAspect="1"/>
          </p:cNvPicPr>
          <p:nvPr/>
        </p:nvPicPr>
        <p:blipFill rotWithShape="1">
          <a:blip r:embed="rId2"/>
          <a:srcRect b="51607"/>
          <a:stretch/>
        </p:blipFill>
        <p:spPr>
          <a:xfrm>
            <a:off x="4165998" y="1530627"/>
            <a:ext cx="7411062" cy="4532242"/>
          </a:xfrm>
          <a:prstGeom prst="rect">
            <a:avLst/>
          </a:prstGeom>
        </p:spPr>
      </p:pic>
    </p:spTree>
    <p:extLst>
      <p:ext uri="{BB962C8B-B14F-4D97-AF65-F5344CB8AC3E}">
        <p14:creationId xmlns:p14="http://schemas.microsoft.com/office/powerpoint/2010/main" val="2335911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SAST in Infra as Code</a:t>
            </a:r>
          </a:p>
        </p:txBody>
      </p:sp>
      <p:sp>
        <p:nvSpPr>
          <p:cNvPr id="3" name="TextBox 2">
            <a:extLst>
              <a:ext uri="{FF2B5EF4-FFF2-40B4-BE49-F238E27FC236}">
                <a16:creationId xmlns:a16="http://schemas.microsoft.com/office/drawing/2014/main" id="{6036B940-A3AD-05D4-AFAD-A219CB1A8D45}"/>
              </a:ext>
            </a:extLst>
          </p:cNvPr>
          <p:cNvSpPr txBox="1"/>
          <p:nvPr/>
        </p:nvSpPr>
        <p:spPr>
          <a:xfrm>
            <a:off x="838200" y="1796527"/>
            <a:ext cx="3111749" cy="369332"/>
          </a:xfrm>
          <a:prstGeom prst="rect">
            <a:avLst/>
          </a:prstGeom>
          <a:noFill/>
        </p:spPr>
        <p:txBody>
          <a:bodyPr wrap="none" rtlCol="0">
            <a:spAutoFit/>
          </a:bodyPr>
          <a:lstStyle/>
          <a:p>
            <a:r>
              <a:rPr lang="en-US" dirty="0" err="1">
                <a:solidFill>
                  <a:schemeClr val="bg1">
                    <a:lumMod val="95000"/>
                  </a:schemeClr>
                </a:solidFill>
                <a:latin typeface="Courier New" panose="02070309020205020404" pitchFamily="49" charset="0"/>
                <a:cs typeface="Courier New" panose="02070309020205020404" pitchFamily="49" charset="0"/>
              </a:rPr>
              <a:t>semgrep</a:t>
            </a:r>
            <a:r>
              <a:rPr lang="en-US" dirty="0">
                <a:solidFill>
                  <a:schemeClr val="bg1">
                    <a:lumMod val="95000"/>
                  </a:schemeClr>
                </a:solidFill>
              </a:rPr>
              <a:t> – the default rules</a:t>
            </a:r>
          </a:p>
        </p:txBody>
      </p:sp>
      <p:pic>
        <p:nvPicPr>
          <p:cNvPr id="4" name="Picture 3">
            <a:extLst>
              <a:ext uri="{FF2B5EF4-FFF2-40B4-BE49-F238E27FC236}">
                <a16:creationId xmlns:a16="http://schemas.microsoft.com/office/drawing/2014/main" id="{4346F1FC-C9E0-0BCD-2CC1-06422E4A75FA}"/>
              </a:ext>
            </a:extLst>
          </p:cNvPr>
          <p:cNvPicPr>
            <a:picLocks noChangeAspect="1"/>
          </p:cNvPicPr>
          <p:nvPr/>
        </p:nvPicPr>
        <p:blipFill>
          <a:blip r:embed="rId2"/>
          <a:stretch>
            <a:fillRect/>
          </a:stretch>
        </p:blipFill>
        <p:spPr>
          <a:xfrm>
            <a:off x="298203" y="2271698"/>
            <a:ext cx="11595594" cy="3602783"/>
          </a:xfrm>
          <a:prstGeom prst="rect">
            <a:avLst/>
          </a:prstGeom>
        </p:spPr>
      </p:pic>
    </p:spTree>
    <p:extLst>
      <p:ext uri="{BB962C8B-B14F-4D97-AF65-F5344CB8AC3E}">
        <p14:creationId xmlns:p14="http://schemas.microsoft.com/office/powerpoint/2010/main" val="4050815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AWS Security</a:t>
            </a:r>
          </a:p>
        </p:txBody>
      </p:sp>
      <p:pic>
        <p:nvPicPr>
          <p:cNvPr id="5" name="Picture 4" descr="A screenshot of a computer&#10;&#10;Description automatically generated">
            <a:extLst>
              <a:ext uri="{FF2B5EF4-FFF2-40B4-BE49-F238E27FC236}">
                <a16:creationId xmlns:a16="http://schemas.microsoft.com/office/drawing/2014/main" id="{E03C9AD7-C2BB-32F2-BA13-AEC9610A5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559859"/>
            <a:ext cx="7772400" cy="4826515"/>
          </a:xfrm>
          <a:prstGeom prst="rect">
            <a:avLst/>
          </a:prstGeom>
        </p:spPr>
      </p:pic>
    </p:spTree>
    <p:extLst>
      <p:ext uri="{BB962C8B-B14F-4D97-AF65-F5344CB8AC3E}">
        <p14:creationId xmlns:p14="http://schemas.microsoft.com/office/powerpoint/2010/main" val="1151211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any filetype</a:t>
            </a:r>
          </a:p>
        </p:txBody>
      </p:sp>
      <p:pic>
        <p:nvPicPr>
          <p:cNvPr id="4" name="Picture 3" descr="A screenshot of a computer&#10;&#10;Description automatically generated">
            <a:extLst>
              <a:ext uri="{FF2B5EF4-FFF2-40B4-BE49-F238E27FC236}">
                <a16:creationId xmlns:a16="http://schemas.microsoft.com/office/drawing/2014/main" id="{61E7DB1E-8BDA-ADF1-ED81-BF4D70DCE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355464"/>
            <a:ext cx="7772400" cy="5315364"/>
          </a:xfrm>
          <a:prstGeom prst="rect">
            <a:avLst/>
          </a:prstGeom>
        </p:spPr>
      </p:pic>
    </p:spTree>
    <p:extLst>
      <p:ext uri="{BB962C8B-B14F-4D97-AF65-F5344CB8AC3E}">
        <p14:creationId xmlns:p14="http://schemas.microsoft.com/office/powerpoint/2010/main" val="3132634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Custom Rules</a:t>
            </a:r>
          </a:p>
        </p:txBody>
      </p:sp>
      <p:pic>
        <p:nvPicPr>
          <p:cNvPr id="5" name="Picture 4" descr="A screenshot of a computer&#10;&#10;Description automatically generated">
            <a:extLst>
              <a:ext uri="{FF2B5EF4-FFF2-40B4-BE49-F238E27FC236}">
                <a16:creationId xmlns:a16="http://schemas.microsoft.com/office/drawing/2014/main" id="{834C0CA4-38C3-B6F1-1D49-87CE1F199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02" y="1463040"/>
            <a:ext cx="9273988" cy="4761470"/>
          </a:xfrm>
          <a:prstGeom prst="rect">
            <a:avLst/>
          </a:prstGeom>
        </p:spPr>
      </p:pic>
    </p:spTree>
    <p:extLst>
      <p:ext uri="{BB962C8B-B14F-4D97-AF65-F5344CB8AC3E}">
        <p14:creationId xmlns:p14="http://schemas.microsoft.com/office/powerpoint/2010/main" val="1594036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SEMGREP basics</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Patterns</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Fundamental ”skip stuff” thing</a:t>
            </a:r>
          </a:p>
          <a:p>
            <a:r>
              <a:rPr lang="en-US" dirty="0"/>
              <a:t>Can be 0 or more</a:t>
            </a:r>
          </a:p>
          <a:p>
            <a:r>
              <a:rPr lang="en-US" dirty="0"/>
              <a:t>Confuses everyone at some point</a:t>
            </a:r>
          </a:p>
          <a:p>
            <a:r>
              <a:rPr lang="en-US" dirty="0"/>
              <a:t>Careful with multiple …, …</a:t>
            </a:r>
          </a:p>
          <a:p>
            <a:r>
              <a:rPr lang="en-US" dirty="0"/>
              <a:t>Building block of patterns</a:t>
            </a:r>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Define what you want to match</a:t>
            </a:r>
          </a:p>
          <a:p>
            <a:r>
              <a:rPr lang="en-US" dirty="0"/>
              <a:t>Building block of rules</a:t>
            </a:r>
          </a:p>
          <a:p>
            <a:r>
              <a:rPr lang="en-US" dirty="0"/>
              <a:t>“ | “ is simply indicating multi-line</a:t>
            </a:r>
          </a:p>
          <a:p>
            <a:pPr marL="0" indent="0">
              <a:buNone/>
            </a:pPr>
            <a:endParaRPr lang="en-US" dirty="0"/>
          </a:p>
        </p:txBody>
      </p:sp>
      <p:pic>
        <p:nvPicPr>
          <p:cNvPr id="7" name="Picture 6">
            <a:extLst>
              <a:ext uri="{FF2B5EF4-FFF2-40B4-BE49-F238E27FC236}">
                <a16:creationId xmlns:a16="http://schemas.microsoft.com/office/drawing/2014/main" id="{CFD743F2-0A8E-FD19-0B9D-BA4DD1DA23A3}"/>
              </a:ext>
            </a:extLst>
          </p:cNvPr>
          <p:cNvPicPr>
            <a:picLocks noChangeAspect="1"/>
          </p:cNvPicPr>
          <p:nvPr/>
        </p:nvPicPr>
        <p:blipFill>
          <a:blip r:embed="rId2"/>
          <a:stretch>
            <a:fillRect/>
          </a:stretch>
        </p:blipFill>
        <p:spPr>
          <a:xfrm>
            <a:off x="7267628" y="4039973"/>
            <a:ext cx="3111500" cy="1422400"/>
          </a:xfrm>
          <a:prstGeom prst="rect">
            <a:avLst/>
          </a:prstGeom>
        </p:spPr>
      </p:pic>
    </p:spTree>
    <p:extLst>
      <p:ext uri="{BB962C8B-B14F-4D97-AF65-F5344CB8AC3E}">
        <p14:creationId xmlns:p14="http://schemas.microsoft.com/office/powerpoint/2010/main" val="897427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2191369"/>
          </a:xfrm>
        </p:spPr>
        <p:txBody>
          <a:bodyPr>
            <a:spAutoFit/>
          </a:bodyPr>
          <a:lstStyle/>
          <a:p>
            <a:r>
              <a:rPr lang="en-US" dirty="0"/>
              <a:t>Infrastructure Security is becoming Application Security</a:t>
            </a:r>
          </a:p>
          <a:p>
            <a:r>
              <a:rPr lang="en-US" dirty="0"/>
              <a:t>Infrastructure as code is main method of deployment</a:t>
            </a:r>
          </a:p>
          <a:p>
            <a:r>
              <a:rPr lang="en-US" dirty="0"/>
              <a:t>Opportunity to inject security</a:t>
            </a:r>
          </a:p>
          <a:p>
            <a:r>
              <a:rPr lang="en-US" dirty="0"/>
              <a:t>Must be aware of potential security issues</a:t>
            </a:r>
          </a:p>
          <a:p>
            <a:r>
              <a:rPr lang="en-US" dirty="0"/>
              <a:t>Security through code is the future</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WHY THIS COURSE?</a:t>
            </a:r>
          </a:p>
        </p:txBody>
      </p:sp>
    </p:spTree>
    <p:extLst>
      <p:ext uri="{BB962C8B-B14F-4D97-AF65-F5344CB8AC3E}">
        <p14:creationId xmlns:p14="http://schemas.microsoft.com/office/powerpoint/2010/main" val="2884632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SEMGREP basics</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Metavariables</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Pattern Variations</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The capture group of </a:t>
            </a:r>
            <a:r>
              <a:rPr lang="en-US" dirty="0" err="1"/>
              <a:t>Semgrep</a:t>
            </a:r>
            <a:endParaRPr lang="en-US" dirty="0"/>
          </a:p>
          <a:p>
            <a:r>
              <a:rPr lang="en-US" dirty="0"/>
              <a:t>Track values across code scope</a:t>
            </a:r>
          </a:p>
          <a:p>
            <a:r>
              <a:rPr lang="en-US" dirty="0"/>
              <a:t>Must be found</a:t>
            </a:r>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AND by default (multiple `pattern`)</a:t>
            </a:r>
          </a:p>
          <a:p>
            <a:r>
              <a:rPr lang="en-US" dirty="0"/>
              <a:t>pattern-either == OR</a:t>
            </a:r>
          </a:p>
          <a:p>
            <a:r>
              <a:rPr lang="en-US" dirty="0"/>
              <a:t>pattern-not </a:t>
            </a:r>
            <a:r>
              <a:rPr lang="en-US" b="1" i="1" dirty="0"/>
              <a:t>excludes</a:t>
            </a:r>
            <a:r>
              <a:rPr lang="en-US" dirty="0"/>
              <a:t> results</a:t>
            </a:r>
          </a:p>
          <a:p>
            <a:r>
              <a:rPr lang="en-US" dirty="0"/>
              <a:t>pattern-inside reduces scope</a:t>
            </a:r>
          </a:p>
          <a:p>
            <a:r>
              <a:rPr lang="en-US" dirty="0"/>
              <a:t>focus-metavariable == Waldo’s hat</a:t>
            </a:r>
          </a:p>
        </p:txBody>
      </p:sp>
    </p:spTree>
    <p:extLst>
      <p:ext uri="{BB962C8B-B14F-4D97-AF65-F5344CB8AC3E}">
        <p14:creationId xmlns:p14="http://schemas.microsoft.com/office/powerpoint/2010/main" val="1280109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SEMGREP basics | pattern: </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focus-metavariable</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endParaRPr lang="en-US" dirty="0"/>
          </a:p>
        </p:txBody>
      </p:sp>
      <p:sp>
        <p:nvSpPr>
          <p:cNvPr id="8" name="Text Placeholder 7">
            <a:extLst>
              <a:ext uri="{FF2B5EF4-FFF2-40B4-BE49-F238E27FC236}">
                <a16:creationId xmlns:a16="http://schemas.microsoft.com/office/drawing/2014/main" id="{0CDA0A26-549A-7007-A164-3E407E75AD01}"/>
              </a:ext>
            </a:extLst>
          </p:cNvPr>
          <p:cNvSpPr>
            <a:spLocks noGrp="1"/>
          </p:cNvSpPr>
          <p:nvPr>
            <p:ph type="body" sz="quarter" idx="10"/>
          </p:nvPr>
        </p:nvSpPr>
        <p:spPr/>
        <p:txBody>
          <a:bodyPr/>
          <a:lstStyle/>
          <a:p>
            <a:r>
              <a:rPr lang="en-US" dirty="0"/>
              <a:t>metavariable</a:t>
            </a:r>
          </a:p>
        </p:txBody>
      </p:sp>
      <p:pic>
        <p:nvPicPr>
          <p:cNvPr id="9" name="Picture 4" descr="Where's Waldo Logo PNG Vectors Free Download">
            <a:extLst>
              <a:ext uri="{FF2B5EF4-FFF2-40B4-BE49-F238E27FC236}">
                <a16:creationId xmlns:a16="http://schemas.microsoft.com/office/drawing/2014/main" id="{DE767FEB-3E81-D64E-901A-2942F5EEE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2724" y="3715754"/>
            <a:ext cx="1029559" cy="2394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D13B2D-8256-7205-19FE-3AF1D7871998}"/>
              </a:ext>
            </a:extLst>
          </p:cNvPr>
          <p:cNvSpPr txBox="1"/>
          <p:nvPr/>
        </p:nvSpPr>
        <p:spPr>
          <a:xfrm>
            <a:off x="7536881" y="3252034"/>
            <a:ext cx="2701244" cy="646331"/>
          </a:xfrm>
          <a:prstGeom prst="rect">
            <a:avLst/>
          </a:prstGeom>
          <a:noFill/>
        </p:spPr>
        <p:txBody>
          <a:bodyPr wrap="square" rtlCol="0">
            <a:spAutoFit/>
          </a:bodyPr>
          <a:lstStyle/>
          <a:p>
            <a:r>
              <a:rPr lang="en-US" dirty="0">
                <a:solidFill>
                  <a:schemeClr val="bg1"/>
                </a:solidFill>
              </a:rPr>
              <a:t>$WALDO | $WALLY</a:t>
            </a:r>
            <a:br>
              <a:rPr lang="en-US" dirty="0">
                <a:solidFill>
                  <a:schemeClr val="bg1"/>
                </a:solidFill>
              </a:rPr>
            </a:br>
            <a:endParaRPr lang="en-US" dirty="0">
              <a:solidFill>
                <a:schemeClr val="bg1"/>
              </a:solidFill>
            </a:endParaRPr>
          </a:p>
        </p:txBody>
      </p:sp>
      <p:pic>
        <p:nvPicPr>
          <p:cNvPr id="11" name="Picture 10">
            <a:extLst>
              <a:ext uri="{FF2B5EF4-FFF2-40B4-BE49-F238E27FC236}">
                <a16:creationId xmlns:a16="http://schemas.microsoft.com/office/drawing/2014/main" id="{B7187163-C048-EED1-7AC3-D328C9212864}"/>
              </a:ext>
            </a:extLst>
          </p:cNvPr>
          <p:cNvPicPr>
            <a:picLocks noChangeAspect="1"/>
          </p:cNvPicPr>
          <p:nvPr/>
        </p:nvPicPr>
        <p:blipFill>
          <a:blip r:embed="rId3"/>
          <a:stretch>
            <a:fillRect/>
          </a:stretch>
        </p:blipFill>
        <p:spPr>
          <a:xfrm>
            <a:off x="7760086" y="576566"/>
            <a:ext cx="1180426" cy="902679"/>
          </a:xfrm>
          <a:prstGeom prst="rect">
            <a:avLst/>
          </a:prstGeom>
        </p:spPr>
      </p:pic>
      <p:pic>
        <p:nvPicPr>
          <p:cNvPr id="12" name="Picture 6" descr="Try And Spot Daft Punk In This Where's Waldo-style Festival, 48% OFF">
            <a:extLst>
              <a:ext uri="{FF2B5EF4-FFF2-40B4-BE49-F238E27FC236}">
                <a16:creationId xmlns:a16="http://schemas.microsoft.com/office/drawing/2014/main" id="{6EBE4CB1-D7B6-8091-1B6B-B2F92FA79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00" y="2859953"/>
            <a:ext cx="4779963" cy="298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189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err="1"/>
              <a:t>Semgrep</a:t>
            </a:r>
            <a:r>
              <a:rPr lang="en-US" dirty="0"/>
              <a:t> – Basics Lab</a:t>
            </a:r>
          </a:p>
        </p:txBody>
      </p:sp>
      <p:sp>
        <p:nvSpPr>
          <p:cNvPr id="7" name="TextBox 6">
            <a:extLst>
              <a:ext uri="{FF2B5EF4-FFF2-40B4-BE49-F238E27FC236}">
                <a16:creationId xmlns:a16="http://schemas.microsoft.com/office/drawing/2014/main" id="{898D1AC4-4135-A9C2-F713-045BB592E478}"/>
              </a:ext>
            </a:extLst>
          </p:cNvPr>
          <p:cNvSpPr txBox="1"/>
          <p:nvPr/>
        </p:nvSpPr>
        <p:spPr>
          <a:xfrm>
            <a:off x="3048663" y="3178736"/>
            <a:ext cx="609467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hlinkClick r:id="rId2"/>
              </a:rPr>
              <a:t>https://semgrep.dev/learn/basics/1</a:t>
            </a: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3"/>
              </a:rPr>
              <a:t>https://semgrep.dev/learn/composition/1</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950015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LAB 6 – Custom Rules</a:t>
            </a:r>
          </a:p>
        </p:txBody>
      </p:sp>
      <p:pic>
        <p:nvPicPr>
          <p:cNvPr id="4" name="Picture 3">
            <a:extLst>
              <a:ext uri="{FF2B5EF4-FFF2-40B4-BE49-F238E27FC236}">
                <a16:creationId xmlns:a16="http://schemas.microsoft.com/office/drawing/2014/main" id="{47ED87D3-B63E-8E1D-EFBD-25AE840AF791}"/>
              </a:ext>
            </a:extLst>
          </p:cNvPr>
          <p:cNvPicPr>
            <a:picLocks noChangeAspect="1"/>
          </p:cNvPicPr>
          <p:nvPr/>
        </p:nvPicPr>
        <p:blipFill>
          <a:blip r:embed="rId2"/>
          <a:stretch>
            <a:fillRect/>
          </a:stretch>
        </p:blipFill>
        <p:spPr>
          <a:xfrm>
            <a:off x="2336800" y="1507353"/>
            <a:ext cx="7518400" cy="4584700"/>
          </a:xfrm>
          <a:prstGeom prst="rect">
            <a:avLst/>
          </a:prstGeom>
          <a:ln>
            <a:solidFill>
              <a:schemeClr val="bg1"/>
            </a:solidFill>
          </a:ln>
        </p:spPr>
      </p:pic>
    </p:spTree>
    <p:extLst>
      <p:ext uri="{BB962C8B-B14F-4D97-AF65-F5344CB8AC3E}">
        <p14:creationId xmlns:p14="http://schemas.microsoft.com/office/powerpoint/2010/main" val="2504289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Policy as Code – Unit Testing for </a:t>
            </a:r>
            <a:r>
              <a:rPr lang="en-US" dirty="0" err="1"/>
              <a:t>IaC</a:t>
            </a:r>
            <a:endParaRPr lang="en-US" dirty="0"/>
          </a:p>
        </p:txBody>
      </p:sp>
      <p:pic>
        <p:nvPicPr>
          <p:cNvPr id="4098" name="Picture 2" descr="HashiCorp Sentinel - Visual Studio Marketplace">
            <a:extLst>
              <a:ext uri="{FF2B5EF4-FFF2-40B4-BE49-F238E27FC236}">
                <a16:creationId xmlns:a16="http://schemas.microsoft.com/office/drawing/2014/main" id="{EC4BAEC2-E806-B2C9-6BB5-275B5BE3F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004" y="2499691"/>
            <a:ext cx="1861198" cy="18586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pen Policy Agent | OPA Ecosystem - Go Integrations">
            <a:extLst>
              <a:ext uri="{FF2B5EF4-FFF2-40B4-BE49-F238E27FC236}">
                <a16:creationId xmlns:a16="http://schemas.microsoft.com/office/drawing/2014/main" id="{98F8F50B-0BAD-1F75-04A9-241D165C6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9669" y="2158448"/>
            <a:ext cx="2541104" cy="2541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3DE0C9-6EEC-FD7E-3BA1-419B0E34E8AF}"/>
              </a:ext>
            </a:extLst>
          </p:cNvPr>
          <p:cNvSpPr txBox="1"/>
          <p:nvPr/>
        </p:nvSpPr>
        <p:spPr>
          <a:xfrm>
            <a:off x="2795489" y="4514886"/>
            <a:ext cx="1018227" cy="369332"/>
          </a:xfrm>
          <a:prstGeom prst="rect">
            <a:avLst/>
          </a:prstGeom>
          <a:noFill/>
        </p:spPr>
        <p:txBody>
          <a:bodyPr wrap="none" rtlCol="0">
            <a:spAutoFit/>
          </a:bodyPr>
          <a:lstStyle/>
          <a:p>
            <a:r>
              <a:rPr lang="en-US" dirty="0">
                <a:solidFill>
                  <a:schemeClr val="bg1"/>
                </a:solidFill>
              </a:rPr>
              <a:t>Sentinel</a:t>
            </a:r>
          </a:p>
        </p:txBody>
      </p:sp>
      <p:sp>
        <p:nvSpPr>
          <p:cNvPr id="6" name="TextBox 5">
            <a:extLst>
              <a:ext uri="{FF2B5EF4-FFF2-40B4-BE49-F238E27FC236}">
                <a16:creationId xmlns:a16="http://schemas.microsoft.com/office/drawing/2014/main" id="{1BBDB2D5-36C4-3BC6-B7BB-EDEB58472BA6}"/>
              </a:ext>
            </a:extLst>
          </p:cNvPr>
          <p:cNvSpPr txBox="1"/>
          <p:nvPr/>
        </p:nvSpPr>
        <p:spPr>
          <a:xfrm>
            <a:off x="7107802" y="4667416"/>
            <a:ext cx="2771143" cy="369332"/>
          </a:xfrm>
          <a:prstGeom prst="rect">
            <a:avLst/>
          </a:prstGeom>
          <a:noFill/>
        </p:spPr>
        <p:txBody>
          <a:bodyPr wrap="none" rtlCol="0">
            <a:spAutoFit/>
          </a:bodyPr>
          <a:lstStyle/>
          <a:p>
            <a:r>
              <a:rPr lang="en-US" dirty="0">
                <a:solidFill>
                  <a:schemeClr val="bg1"/>
                </a:solidFill>
              </a:rPr>
              <a:t>Open Policy Agent (OPA)</a:t>
            </a:r>
          </a:p>
        </p:txBody>
      </p:sp>
    </p:spTree>
    <p:extLst>
      <p:ext uri="{BB962C8B-B14F-4D97-AF65-F5344CB8AC3E}">
        <p14:creationId xmlns:p14="http://schemas.microsoft.com/office/powerpoint/2010/main" val="2763315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7 – Examining the State</a:t>
            </a:r>
          </a:p>
        </p:txBody>
      </p:sp>
      <p:pic>
        <p:nvPicPr>
          <p:cNvPr id="2" name="Picture 1">
            <a:extLst>
              <a:ext uri="{FF2B5EF4-FFF2-40B4-BE49-F238E27FC236}">
                <a16:creationId xmlns:a16="http://schemas.microsoft.com/office/drawing/2014/main" id="{E2BDCF9A-09F6-3543-38D4-5A87FFC57BD2}"/>
              </a:ext>
            </a:extLst>
          </p:cNvPr>
          <p:cNvPicPr>
            <a:picLocks noChangeAspect="1"/>
          </p:cNvPicPr>
          <p:nvPr/>
        </p:nvPicPr>
        <p:blipFill>
          <a:blip r:embed="rId2"/>
          <a:stretch>
            <a:fillRect/>
          </a:stretch>
        </p:blipFill>
        <p:spPr>
          <a:xfrm>
            <a:off x="262924" y="2922202"/>
            <a:ext cx="5537200" cy="1384300"/>
          </a:xfrm>
          <a:prstGeom prst="rect">
            <a:avLst/>
          </a:prstGeom>
          <a:ln>
            <a:solidFill>
              <a:schemeClr val="bg1"/>
            </a:solidFill>
          </a:ln>
        </p:spPr>
      </p:pic>
      <p:pic>
        <p:nvPicPr>
          <p:cNvPr id="3" name="Picture 2">
            <a:extLst>
              <a:ext uri="{FF2B5EF4-FFF2-40B4-BE49-F238E27FC236}">
                <a16:creationId xmlns:a16="http://schemas.microsoft.com/office/drawing/2014/main" id="{840E75DB-1B6A-8A4E-DBFC-111905DF2A62}"/>
              </a:ext>
            </a:extLst>
          </p:cNvPr>
          <p:cNvPicPr>
            <a:picLocks noChangeAspect="1"/>
          </p:cNvPicPr>
          <p:nvPr/>
        </p:nvPicPr>
        <p:blipFill>
          <a:blip r:embed="rId3"/>
          <a:stretch>
            <a:fillRect/>
          </a:stretch>
        </p:blipFill>
        <p:spPr>
          <a:xfrm>
            <a:off x="7436708" y="1659625"/>
            <a:ext cx="4292428" cy="4292428"/>
          </a:xfrm>
          <a:prstGeom prst="rect">
            <a:avLst/>
          </a:prstGeom>
          <a:ln>
            <a:solidFill>
              <a:schemeClr val="bg1"/>
            </a:solidFill>
          </a:ln>
        </p:spPr>
      </p:pic>
      <p:cxnSp>
        <p:nvCxnSpPr>
          <p:cNvPr id="5" name="Straight Arrow Connector 4">
            <a:extLst>
              <a:ext uri="{FF2B5EF4-FFF2-40B4-BE49-F238E27FC236}">
                <a16:creationId xmlns:a16="http://schemas.microsoft.com/office/drawing/2014/main" id="{F9D40262-4772-0BD1-3B41-3A1EFF37A5AA}"/>
              </a:ext>
            </a:extLst>
          </p:cNvPr>
          <p:cNvCxnSpPr/>
          <p:nvPr/>
        </p:nvCxnSpPr>
        <p:spPr>
          <a:xfrm>
            <a:off x="5906530" y="3614352"/>
            <a:ext cx="144574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65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OPA basics - REGO</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Rules</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Iteration :=</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Basic building blocks</a:t>
            </a:r>
          </a:p>
          <a:p>
            <a:r>
              <a:rPr lang="en-US" dirty="0"/>
              <a:t>Allow / Deny</a:t>
            </a:r>
          </a:p>
          <a:p>
            <a:endParaRPr lang="en-US" dirty="0"/>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Break apart arrays and assign values</a:t>
            </a:r>
          </a:p>
          <a:p>
            <a:endParaRPr lang="en-US" dirty="0"/>
          </a:p>
          <a:p>
            <a:pPr marL="0" indent="0">
              <a:buNone/>
            </a:pPr>
            <a:endParaRPr lang="en-US" dirty="0"/>
          </a:p>
        </p:txBody>
      </p:sp>
      <p:pic>
        <p:nvPicPr>
          <p:cNvPr id="8" name="Picture 7">
            <a:extLst>
              <a:ext uri="{FF2B5EF4-FFF2-40B4-BE49-F238E27FC236}">
                <a16:creationId xmlns:a16="http://schemas.microsoft.com/office/drawing/2014/main" id="{73895816-F554-0E33-9523-665B0C3E3406}"/>
              </a:ext>
            </a:extLst>
          </p:cNvPr>
          <p:cNvPicPr>
            <a:picLocks noChangeAspect="1"/>
          </p:cNvPicPr>
          <p:nvPr/>
        </p:nvPicPr>
        <p:blipFill>
          <a:blip r:embed="rId3"/>
          <a:stretch>
            <a:fillRect/>
          </a:stretch>
        </p:blipFill>
        <p:spPr>
          <a:xfrm>
            <a:off x="842932" y="4039973"/>
            <a:ext cx="5049898" cy="778974"/>
          </a:xfrm>
          <a:prstGeom prst="rect">
            <a:avLst/>
          </a:prstGeom>
        </p:spPr>
      </p:pic>
      <p:pic>
        <p:nvPicPr>
          <p:cNvPr id="9" name="Picture 8">
            <a:extLst>
              <a:ext uri="{FF2B5EF4-FFF2-40B4-BE49-F238E27FC236}">
                <a16:creationId xmlns:a16="http://schemas.microsoft.com/office/drawing/2014/main" id="{F47F7217-4BF5-B0B3-691D-6086CA26A8A5}"/>
              </a:ext>
            </a:extLst>
          </p:cNvPr>
          <p:cNvPicPr>
            <a:picLocks noChangeAspect="1"/>
          </p:cNvPicPr>
          <p:nvPr/>
        </p:nvPicPr>
        <p:blipFill>
          <a:blip r:embed="rId4"/>
          <a:stretch>
            <a:fillRect/>
          </a:stretch>
        </p:blipFill>
        <p:spPr>
          <a:xfrm>
            <a:off x="6892978" y="3877310"/>
            <a:ext cx="3860800" cy="1663700"/>
          </a:xfrm>
          <a:prstGeom prst="rect">
            <a:avLst/>
          </a:prstGeom>
        </p:spPr>
      </p:pic>
    </p:spTree>
    <p:extLst>
      <p:ext uri="{BB962C8B-B14F-4D97-AF65-F5344CB8AC3E}">
        <p14:creationId xmlns:p14="http://schemas.microsoft.com/office/powerpoint/2010/main" val="30420963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OPA basics - REGO</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err="1"/>
              <a:t>opa</a:t>
            </a:r>
            <a:r>
              <a:rPr lang="en-US" dirty="0"/>
              <a:t> command</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Results</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eval</a:t>
            </a:r>
          </a:p>
          <a:p>
            <a:r>
              <a:rPr lang="en-US" dirty="0"/>
              <a:t>--data &lt;policy&gt;</a:t>
            </a:r>
          </a:p>
          <a:p>
            <a:r>
              <a:rPr lang="en-US" dirty="0"/>
              <a:t>--input &lt;</a:t>
            </a:r>
            <a:r>
              <a:rPr lang="en-US" dirty="0" err="1"/>
              <a:t>plan.json</a:t>
            </a:r>
            <a:r>
              <a:rPr lang="en-US" dirty="0"/>
              <a:t>&gt;</a:t>
            </a:r>
          </a:p>
          <a:p>
            <a:r>
              <a:rPr lang="en-US" dirty="0"/>
              <a:t>rule reference</a:t>
            </a:r>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Simple Array</a:t>
            </a:r>
          </a:p>
          <a:p>
            <a:r>
              <a:rPr lang="en-US" dirty="0"/>
              <a:t>Must rebuild plan for new run</a:t>
            </a:r>
          </a:p>
          <a:p>
            <a:endParaRPr lang="en-US" dirty="0"/>
          </a:p>
          <a:p>
            <a:pPr marL="0" indent="0">
              <a:buNone/>
            </a:pPr>
            <a:endParaRPr lang="en-US" dirty="0"/>
          </a:p>
        </p:txBody>
      </p:sp>
      <p:pic>
        <p:nvPicPr>
          <p:cNvPr id="7" name="Picture 6">
            <a:extLst>
              <a:ext uri="{FF2B5EF4-FFF2-40B4-BE49-F238E27FC236}">
                <a16:creationId xmlns:a16="http://schemas.microsoft.com/office/drawing/2014/main" id="{CA1F552D-81B5-A0D7-0FBD-679EA572A3BE}"/>
              </a:ext>
            </a:extLst>
          </p:cNvPr>
          <p:cNvPicPr>
            <a:picLocks noChangeAspect="1"/>
          </p:cNvPicPr>
          <p:nvPr/>
        </p:nvPicPr>
        <p:blipFill>
          <a:blip r:embed="rId3"/>
          <a:stretch>
            <a:fillRect/>
          </a:stretch>
        </p:blipFill>
        <p:spPr>
          <a:xfrm>
            <a:off x="838200" y="4978576"/>
            <a:ext cx="5045765" cy="350400"/>
          </a:xfrm>
          <a:prstGeom prst="rect">
            <a:avLst/>
          </a:prstGeom>
        </p:spPr>
      </p:pic>
    </p:spTree>
    <p:extLst>
      <p:ext uri="{BB962C8B-B14F-4D97-AF65-F5344CB8AC3E}">
        <p14:creationId xmlns:p14="http://schemas.microsoft.com/office/powerpoint/2010/main" val="4106342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OPA – Checking Tags</a:t>
            </a:r>
          </a:p>
        </p:txBody>
      </p:sp>
      <p:pic>
        <p:nvPicPr>
          <p:cNvPr id="3" name="Picture 2">
            <a:extLst>
              <a:ext uri="{FF2B5EF4-FFF2-40B4-BE49-F238E27FC236}">
                <a16:creationId xmlns:a16="http://schemas.microsoft.com/office/drawing/2014/main" id="{57E5B12B-3DF2-7E61-4216-FE7FA167BA8A}"/>
              </a:ext>
            </a:extLst>
          </p:cNvPr>
          <p:cNvPicPr>
            <a:picLocks noChangeAspect="1"/>
          </p:cNvPicPr>
          <p:nvPr/>
        </p:nvPicPr>
        <p:blipFill>
          <a:blip r:embed="rId3"/>
          <a:stretch>
            <a:fillRect/>
          </a:stretch>
        </p:blipFill>
        <p:spPr>
          <a:xfrm>
            <a:off x="291807" y="2202782"/>
            <a:ext cx="11300532" cy="2794491"/>
          </a:xfrm>
          <a:prstGeom prst="rect">
            <a:avLst/>
          </a:prstGeom>
        </p:spPr>
      </p:pic>
    </p:spTree>
    <p:extLst>
      <p:ext uri="{BB962C8B-B14F-4D97-AF65-F5344CB8AC3E}">
        <p14:creationId xmlns:p14="http://schemas.microsoft.com/office/powerpoint/2010/main" val="34814465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8 – Let’s run OPA</a:t>
            </a:r>
          </a:p>
        </p:txBody>
      </p:sp>
      <p:pic>
        <p:nvPicPr>
          <p:cNvPr id="2" name="Picture 1">
            <a:extLst>
              <a:ext uri="{FF2B5EF4-FFF2-40B4-BE49-F238E27FC236}">
                <a16:creationId xmlns:a16="http://schemas.microsoft.com/office/drawing/2014/main" id="{E2BDCF9A-09F6-3543-38D4-5A87FFC57BD2}"/>
              </a:ext>
            </a:extLst>
          </p:cNvPr>
          <p:cNvPicPr>
            <a:picLocks noChangeAspect="1"/>
          </p:cNvPicPr>
          <p:nvPr/>
        </p:nvPicPr>
        <p:blipFill>
          <a:blip r:embed="rId2"/>
          <a:stretch>
            <a:fillRect/>
          </a:stretch>
        </p:blipFill>
        <p:spPr>
          <a:xfrm>
            <a:off x="262924" y="1690688"/>
            <a:ext cx="5537200" cy="1384300"/>
          </a:xfrm>
          <a:prstGeom prst="rect">
            <a:avLst/>
          </a:prstGeom>
          <a:ln>
            <a:solidFill>
              <a:schemeClr val="bg1"/>
            </a:solidFill>
          </a:ln>
        </p:spPr>
      </p:pic>
      <p:pic>
        <p:nvPicPr>
          <p:cNvPr id="4" name="Picture 3">
            <a:extLst>
              <a:ext uri="{FF2B5EF4-FFF2-40B4-BE49-F238E27FC236}">
                <a16:creationId xmlns:a16="http://schemas.microsoft.com/office/drawing/2014/main" id="{8809A50B-8593-2EB7-347F-F07517898D96}"/>
              </a:ext>
            </a:extLst>
          </p:cNvPr>
          <p:cNvPicPr>
            <a:picLocks noChangeAspect="1"/>
          </p:cNvPicPr>
          <p:nvPr/>
        </p:nvPicPr>
        <p:blipFill>
          <a:blip r:embed="rId3"/>
          <a:stretch>
            <a:fillRect/>
          </a:stretch>
        </p:blipFill>
        <p:spPr>
          <a:xfrm>
            <a:off x="431085" y="3429000"/>
            <a:ext cx="11329830" cy="786793"/>
          </a:xfrm>
          <a:prstGeom prst="rect">
            <a:avLst/>
          </a:prstGeom>
          <a:ln>
            <a:solidFill>
              <a:schemeClr val="bg1"/>
            </a:solidFill>
          </a:ln>
        </p:spPr>
      </p:pic>
      <p:sp>
        <p:nvSpPr>
          <p:cNvPr id="6" name="TextBox 5">
            <a:extLst>
              <a:ext uri="{FF2B5EF4-FFF2-40B4-BE49-F238E27FC236}">
                <a16:creationId xmlns:a16="http://schemas.microsoft.com/office/drawing/2014/main" id="{26D11F01-1FEB-0CC6-375A-8DA9F7FB7B10}"/>
              </a:ext>
            </a:extLst>
          </p:cNvPr>
          <p:cNvSpPr txBox="1"/>
          <p:nvPr/>
        </p:nvSpPr>
        <p:spPr>
          <a:xfrm>
            <a:off x="4137771" y="4705647"/>
            <a:ext cx="3916457" cy="923330"/>
          </a:xfrm>
          <a:prstGeom prst="rect">
            <a:avLst/>
          </a:prstGeom>
          <a:noFill/>
        </p:spPr>
        <p:txBody>
          <a:bodyPr wrap="none" rtlCol="0">
            <a:spAutoFit/>
          </a:bodyPr>
          <a:lstStyle/>
          <a:p>
            <a:r>
              <a:rPr lang="en-US" dirty="0">
                <a:solidFill>
                  <a:schemeClr val="bg1"/>
                </a:solidFill>
              </a:rPr>
              <a:t>Can you make these policies better?</a:t>
            </a:r>
          </a:p>
          <a:p>
            <a:br>
              <a:rPr lang="en-US" dirty="0">
                <a:solidFill>
                  <a:schemeClr val="bg1"/>
                </a:solidFill>
              </a:rPr>
            </a:br>
            <a:r>
              <a:rPr lang="en-US" dirty="0">
                <a:solidFill>
                  <a:schemeClr val="bg1"/>
                </a:solidFill>
              </a:rPr>
              <a:t>What Policy will you write?</a:t>
            </a:r>
          </a:p>
        </p:txBody>
      </p:sp>
    </p:spTree>
    <p:extLst>
      <p:ext uri="{BB962C8B-B14F-4D97-AF65-F5344CB8AC3E}">
        <p14:creationId xmlns:p14="http://schemas.microsoft.com/office/powerpoint/2010/main" val="514099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1715341"/>
          </a:xfrm>
        </p:spPr>
        <p:txBody>
          <a:bodyPr>
            <a:spAutoFit/>
          </a:bodyPr>
          <a:lstStyle/>
          <a:p>
            <a:r>
              <a:rPr lang="en-US" dirty="0"/>
              <a:t>Ask Questions</a:t>
            </a:r>
          </a:p>
          <a:p>
            <a:r>
              <a:rPr lang="en-US" dirty="0"/>
              <a:t>Interact and experiment</a:t>
            </a:r>
          </a:p>
          <a:p>
            <a:r>
              <a:rPr lang="en-US" dirty="0"/>
              <a:t>Work with others</a:t>
            </a:r>
          </a:p>
          <a:p>
            <a:r>
              <a:rPr lang="en-US" dirty="0"/>
              <a:t>Learn together</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WHAT TO DO</a:t>
            </a:r>
          </a:p>
        </p:txBody>
      </p:sp>
    </p:spTree>
    <p:extLst>
      <p:ext uri="{BB962C8B-B14F-4D97-AF65-F5344CB8AC3E}">
        <p14:creationId xmlns:p14="http://schemas.microsoft.com/office/powerpoint/2010/main" val="3187362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8AE17-666A-A531-358F-6FA550F0F7CC}"/>
              </a:ext>
            </a:extLst>
          </p:cNvPr>
          <p:cNvSpPr>
            <a:spLocks noGrp="1"/>
          </p:cNvSpPr>
          <p:nvPr>
            <p:ph type="title"/>
          </p:nvPr>
        </p:nvSpPr>
        <p:spPr/>
        <p:txBody>
          <a:bodyPr/>
          <a:lstStyle/>
          <a:p>
            <a:r>
              <a:rPr lang="en-US" dirty="0"/>
              <a:t>Terraform Cloud</a:t>
            </a:r>
          </a:p>
        </p:txBody>
      </p:sp>
      <p:pic>
        <p:nvPicPr>
          <p:cNvPr id="4" name="Picture 3" descr="A screenshot of a computer&#10;&#10;Description automatically generated">
            <a:extLst>
              <a:ext uri="{FF2B5EF4-FFF2-40B4-BE49-F238E27FC236}">
                <a16:creationId xmlns:a16="http://schemas.microsoft.com/office/drawing/2014/main" id="{C249B3CA-ED2D-87A4-67C1-FE650A556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379" y="1690688"/>
            <a:ext cx="9133242" cy="4377775"/>
          </a:xfrm>
          <a:prstGeom prst="rect">
            <a:avLst/>
          </a:prstGeom>
        </p:spPr>
      </p:pic>
    </p:spTree>
    <p:extLst>
      <p:ext uri="{BB962C8B-B14F-4D97-AF65-F5344CB8AC3E}">
        <p14:creationId xmlns:p14="http://schemas.microsoft.com/office/powerpoint/2010/main" val="1243379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9 – Terraform Cloud</a:t>
            </a:r>
          </a:p>
        </p:txBody>
      </p:sp>
    </p:spTree>
    <p:extLst>
      <p:ext uri="{BB962C8B-B14F-4D97-AF65-F5344CB8AC3E}">
        <p14:creationId xmlns:p14="http://schemas.microsoft.com/office/powerpoint/2010/main" val="39686350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Terraform After Unknowns</a:t>
            </a:r>
          </a:p>
        </p:txBody>
      </p:sp>
      <p:sp>
        <p:nvSpPr>
          <p:cNvPr id="2" name="TextBox 1">
            <a:extLst>
              <a:ext uri="{FF2B5EF4-FFF2-40B4-BE49-F238E27FC236}">
                <a16:creationId xmlns:a16="http://schemas.microsoft.com/office/drawing/2014/main" id="{9738EA29-A6EE-6AC9-0B09-F6F42BC83262}"/>
              </a:ext>
            </a:extLst>
          </p:cNvPr>
          <p:cNvSpPr txBox="1"/>
          <p:nvPr/>
        </p:nvSpPr>
        <p:spPr>
          <a:xfrm>
            <a:off x="1329069" y="1839432"/>
            <a:ext cx="6833922"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lumMod val="95000"/>
                  </a:schemeClr>
                </a:solidFill>
              </a:rPr>
              <a:t>Unknown values are generated at apply time</a:t>
            </a:r>
          </a:p>
          <a:p>
            <a:pPr marL="285750" indent="-285750">
              <a:buFont typeface="Arial" panose="020B0604020202020204" pitchFamily="34" charset="0"/>
              <a:buChar char="•"/>
            </a:pPr>
            <a:r>
              <a:rPr lang="en-US" dirty="0">
                <a:solidFill>
                  <a:schemeClr val="bg1">
                    <a:lumMod val="95000"/>
                  </a:schemeClr>
                </a:solidFill>
              </a:rPr>
              <a:t>Terraform puts in temporary values </a:t>
            </a:r>
          </a:p>
          <a:p>
            <a:pPr marL="285750" indent="-285750">
              <a:buFont typeface="Arial" panose="020B0604020202020204" pitchFamily="34" charset="0"/>
              <a:buChar char="•"/>
            </a:pPr>
            <a:r>
              <a:rPr lang="en-US" dirty="0">
                <a:solidFill>
                  <a:schemeClr val="bg1">
                    <a:lumMod val="95000"/>
                  </a:schemeClr>
                </a:solidFill>
              </a:rPr>
              <a:t>If security controls are between plan and apply gaps can exist </a:t>
            </a:r>
          </a:p>
        </p:txBody>
      </p:sp>
    </p:spTree>
    <p:extLst>
      <p:ext uri="{BB962C8B-B14F-4D97-AF65-F5344CB8AC3E}">
        <p14:creationId xmlns:p14="http://schemas.microsoft.com/office/powerpoint/2010/main" val="26636655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Terraform After Unknowns</a:t>
            </a:r>
          </a:p>
        </p:txBody>
      </p:sp>
      <p:pic>
        <p:nvPicPr>
          <p:cNvPr id="3" name="Picture 2">
            <a:extLst>
              <a:ext uri="{FF2B5EF4-FFF2-40B4-BE49-F238E27FC236}">
                <a16:creationId xmlns:a16="http://schemas.microsoft.com/office/drawing/2014/main" id="{6804C49D-5482-4193-FD73-2448BC6D1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9797" y="1690688"/>
            <a:ext cx="5772406" cy="5041813"/>
          </a:xfrm>
          <a:prstGeom prst="rect">
            <a:avLst/>
          </a:prstGeom>
        </p:spPr>
      </p:pic>
    </p:spTree>
    <p:extLst>
      <p:ext uri="{BB962C8B-B14F-4D97-AF65-F5344CB8AC3E}">
        <p14:creationId xmlns:p14="http://schemas.microsoft.com/office/powerpoint/2010/main" val="891024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E8883-A6B0-88F4-AF0F-73956864C898}"/>
              </a:ext>
            </a:extLst>
          </p:cNvPr>
          <p:cNvPicPr>
            <a:picLocks noChangeAspect="1"/>
          </p:cNvPicPr>
          <p:nvPr/>
        </p:nvPicPr>
        <p:blipFill>
          <a:blip r:embed="rId2"/>
          <a:stretch>
            <a:fillRect/>
          </a:stretch>
        </p:blipFill>
        <p:spPr>
          <a:xfrm>
            <a:off x="4681980" y="2385026"/>
            <a:ext cx="2191870" cy="2372154"/>
          </a:xfrm>
          <a:prstGeom prst="rect">
            <a:avLst/>
          </a:prstGeom>
        </p:spPr>
      </p:pic>
      <p:pic>
        <p:nvPicPr>
          <p:cNvPr id="2" name="Picture 1">
            <a:extLst>
              <a:ext uri="{FF2B5EF4-FFF2-40B4-BE49-F238E27FC236}">
                <a16:creationId xmlns:a16="http://schemas.microsoft.com/office/drawing/2014/main" id="{64B43CD2-F17C-9F5C-D78B-9D5586561DE8}"/>
              </a:ext>
            </a:extLst>
          </p:cNvPr>
          <p:cNvPicPr>
            <a:picLocks noChangeAspect="1"/>
          </p:cNvPicPr>
          <p:nvPr/>
        </p:nvPicPr>
        <p:blipFill>
          <a:blip r:embed="rId3"/>
          <a:stretch>
            <a:fillRect/>
          </a:stretch>
        </p:blipFill>
        <p:spPr>
          <a:xfrm>
            <a:off x="1794706" y="1075038"/>
            <a:ext cx="3711360" cy="5782962"/>
          </a:xfrm>
          <a:prstGeom prst="rect">
            <a:avLst/>
          </a:prstGeom>
        </p:spPr>
      </p:pic>
      <p:pic>
        <p:nvPicPr>
          <p:cNvPr id="4" name="Picture 3">
            <a:extLst>
              <a:ext uri="{FF2B5EF4-FFF2-40B4-BE49-F238E27FC236}">
                <a16:creationId xmlns:a16="http://schemas.microsoft.com/office/drawing/2014/main" id="{01BE7A1B-6085-B5D6-EB95-59D6CCC3E531}"/>
              </a:ext>
            </a:extLst>
          </p:cNvPr>
          <p:cNvPicPr>
            <a:picLocks noChangeAspect="1"/>
          </p:cNvPicPr>
          <p:nvPr/>
        </p:nvPicPr>
        <p:blipFill>
          <a:blip r:embed="rId4"/>
          <a:stretch>
            <a:fillRect/>
          </a:stretch>
        </p:blipFill>
        <p:spPr>
          <a:xfrm>
            <a:off x="7578639" y="3429000"/>
            <a:ext cx="3213100" cy="660400"/>
          </a:xfrm>
          <a:prstGeom prst="rect">
            <a:avLst/>
          </a:prstGeom>
        </p:spPr>
      </p:pic>
      <p:pic>
        <p:nvPicPr>
          <p:cNvPr id="6" name="Picture 5">
            <a:extLst>
              <a:ext uri="{FF2B5EF4-FFF2-40B4-BE49-F238E27FC236}">
                <a16:creationId xmlns:a16="http://schemas.microsoft.com/office/drawing/2014/main" id="{31FC0776-92BA-11AC-D246-C4CD26ED443F}"/>
              </a:ext>
            </a:extLst>
          </p:cNvPr>
          <p:cNvPicPr>
            <a:picLocks noChangeAspect="1"/>
          </p:cNvPicPr>
          <p:nvPr/>
        </p:nvPicPr>
        <p:blipFill>
          <a:blip r:embed="rId5"/>
          <a:stretch>
            <a:fillRect/>
          </a:stretch>
        </p:blipFill>
        <p:spPr>
          <a:xfrm>
            <a:off x="7551316" y="2564027"/>
            <a:ext cx="3240423" cy="864973"/>
          </a:xfrm>
          <a:prstGeom prst="rect">
            <a:avLst/>
          </a:prstGeom>
        </p:spPr>
      </p:pic>
    </p:spTree>
    <p:extLst>
      <p:ext uri="{BB962C8B-B14F-4D97-AF65-F5344CB8AC3E}">
        <p14:creationId xmlns:p14="http://schemas.microsoft.com/office/powerpoint/2010/main" val="2785117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1A0B12-1099-135A-3DF4-1BB0E3A3D242}"/>
              </a:ext>
            </a:extLst>
          </p:cNvPr>
          <p:cNvSpPr>
            <a:spLocks noGrp="1"/>
          </p:cNvSpPr>
          <p:nvPr>
            <p:ph type="body" sz="quarter" idx="11"/>
          </p:nvPr>
        </p:nvSpPr>
        <p:spPr>
          <a:xfrm>
            <a:off x="7082543" y="3455359"/>
            <a:ext cx="4244879" cy="449263"/>
          </a:xfrm>
        </p:spPr>
        <p:txBody>
          <a:bodyPr/>
          <a:lstStyle/>
          <a:p>
            <a:r>
              <a:rPr lang="en-US" sz="4000" b="0" dirty="0">
                <a:cs typeface="Courier New" panose="02070309020205020404" pitchFamily="49" charset="0"/>
              </a:rPr>
              <a:t>Thank You</a:t>
            </a:r>
          </a:p>
        </p:txBody>
      </p:sp>
      <p:pic>
        <p:nvPicPr>
          <p:cNvPr id="5" name="Picture 4" descr="A logo with a hexagon and white text&#10;&#10;Description automatically generated">
            <a:extLst>
              <a:ext uri="{FF2B5EF4-FFF2-40B4-BE49-F238E27FC236}">
                <a16:creationId xmlns:a16="http://schemas.microsoft.com/office/drawing/2014/main" id="{805842C2-D8A7-C60C-B80A-1B04CCDC8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745" y="971366"/>
            <a:ext cx="1506241" cy="1506241"/>
          </a:xfrm>
          <a:prstGeom prst="rect">
            <a:avLst/>
          </a:prstGeom>
        </p:spPr>
      </p:pic>
      <p:pic>
        <p:nvPicPr>
          <p:cNvPr id="8" name="Picture 7" descr="A white letter on a black background&#10;&#10;Description automatically generated">
            <a:extLst>
              <a:ext uri="{FF2B5EF4-FFF2-40B4-BE49-F238E27FC236}">
                <a16:creationId xmlns:a16="http://schemas.microsoft.com/office/drawing/2014/main" id="{19AD67C6-2456-A8AE-A872-329A3F3B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58" y="3904622"/>
            <a:ext cx="3726226" cy="2794670"/>
          </a:xfrm>
          <a:prstGeom prst="rect">
            <a:avLst/>
          </a:prstGeom>
        </p:spPr>
      </p:pic>
    </p:spTree>
    <p:extLst>
      <p:ext uri="{BB962C8B-B14F-4D97-AF65-F5344CB8AC3E}">
        <p14:creationId xmlns:p14="http://schemas.microsoft.com/office/powerpoint/2010/main" val="502996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BFCE-86D2-23BD-18D1-26E4C0F6A38D}"/>
              </a:ext>
            </a:extLst>
          </p:cNvPr>
          <p:cNvSpPr>
            <a:spLocks noGrp="1"/>
          </p:cNvSpPr>
          <p:nvPr>
            <p:ph type="title"/>
          </p:nvPr>
        </p:nvSpPr>
        <p:spPr/>
        <p:txBody>
          <a:bodyPr/>
          <a:lstStyle/>
          <a:p>
            <a:r>
              <a:rPr lang="en-US" dirty="0"/>
              <a:t>SETUP</a:t>
            </a:r>
          </a:p>
        </p:txBody>
      </p:sp>
      <p:sp>
        <p:nvSpPr>
          <p:cNvPr id="3" name="Text Placeholder 2">
            <a:extLst>
              <a:ext uri="{FF2B5EF4-FFF2-40B4-BE49-F238E27FC236}">
                <a16:creationId xmlns:a16="http://schemas.microsoft.com/office/drawing/2014/main" id="{79DDFDE0-1613-4B3D-EE72-EC63BCB44171}"/>
              </a:ext>
            </a:extLst>
          </p:cNvPr>
          <p:cNvSpPr>
            <a:spLocks noGrp="1"/>
          </p:cNvSpPr>
          <p:nvPr>
            <p:ph type="body" sz="quarter" idx="10"/>
          </p:nvPr>
        </p:nvSpPr>
        <p:spPr/>
        <p:txBody>
          <a:bodyPr/>
          <a:lstStyle/>
          <a:p>
            <a:r>
              <a:rPr lang="en-US" dirty="0"/>
              <a:t>AWS</a:t>
            </a:r>
          </a:p>
        </p:txBody>
      </p:sp>
      <p:sp>
        <p:nvSpPr>
          <p:cNvPr id="4" name="Text Placeholder 3">
            <a:extLst>
              <a:ext uri="{FF2B5EF4-FFF2-40B4-BE49-F238E27FC236}">
                <a16:creationId xmlns:a16="http://schemas.microsoft.com/office/drawing/2014/main" id="{9A05D3BB-180F-5A45-6A54-185BD6CE432D}"/>
              </a:ext>
            </a:extLst>
          </p:cNvPr>
          <p:cNvSpPr>
            <a:spLocks noGrp="1"/>
          </p:cNvSpPr>
          <p:nvPr>
            <p:ph type="body" sz="quarter" idx="11"/>
          </p:nvPr>
        </p:nvSpPr>
        <p:spPr/>
        <p:txBody>
          <a:bodyPr/>
          <a:lstStyle/>
          <a:p>
            <a:r>
              <a:rPr lang="en-US" dirty="0"/>
              <a:t>TERRAFORM</a:t>
            </a:r>
          </a:p>
        </p:txBody>
      </p:sp>
      <p:sp>
        <p:nvSpPr>
          <p:cNvPr id="5" name="Text Placeholder 4">
            <a:extLst>
              <a:ext uri="{FF2B5EF4-FFF2-40B4-BE49-F238E27FC236}">
                <a16:creationId xmlns:a16="http://schemas.microsoft.com/office/drawing/2014/main" id="{5699D83D-86ED-6103-5894-9627DAB33C95}"/>
              </a:ext>
            </a:extLst>
          </p:cNvPr>
          <p:cNvSpPr>
            <a:spLocks noGrp="1"/>
          </p:cNvSpPr>
          <p:nvPr>
            <p:ph type="body" sz="quarter" idx="12"/>
          </p:nvPr>
        </p:nvSpPr>
        <p:spPr/>
        <p:txBody>
          <a:bodyPr/>
          <a:lstStyle/>
          <a:p>
            <a:r>
              <a:rPr lang="en-US" dirty="0"/>
              <a:t>AWS CLI</a:t>
            </a:r>
          </a:p>
        </p:txBody>
      </p:sp>
      <p:sp>
        <p:nvSpPr>
          <p:cNvPr id="6" name="Text Placeholder 5">
            <a:extLst>
              <a:ext uri="{FF2B5EF4-FFF2-40B4-BE49-F238E27FC236}">
                <a16:creationId xmlns:a16="http://schemas.microsoft.com/office/drawing/2014/main" id="{3FF8823A-5334-138D-0A0E-02086AFC4E59}"/>
              </a:ext>
            </a:extLst>
          </p:cNvPr>
          <p:cNvSpPr>
            <a:spLocks noGrp="1"/>
          </p:cNvSpPr>
          <p:nvPr>
            <p:ph type="body" sz="quarter" idx="14"/>
          </p:nvPr>
        </p:nvSpPr>
        <p:spPr/>
        <p:txBody>
          <a:bodyPr/>
          <a:lstStyle/>
          <a:p>
            <a:r>
              <a:rPr lang="en-US" dirty="0"/>
              <a:t>Create AWS Account</a:t>
            </a:r>
          </a:p>
          <a:p>
            <a:r>
              <a:rPr lang="en-US" dirty="0"/>
              <a:t>Add Keypair</a:t>
            </a:r>
          </a:p>
          <a:p>
            <a:r>
              <a:rPr lang="en-US" dirty="0"/>
              <a:t>Name Keypair</a:t>
            </a:r>
          </a:p>
          <a:p>
            <a:r>
              <a:rPr lang="en-US" dirty="0"/>
              <a:t>Download </a:t>
            </a:r>
            <a:r>
              <a:rPr lang="en-US" dirty="0" err="1"/>
              <a:t>Privkey</a:t>
            </a:r>
            <a:endParaRPr lang="en-US" dirty="0"/>
          </a:p>
          <a:p>
            <a:r>
              <a:rPr lang="en-US" dirty="0"/>
              <a:t>Change Permissions</a:t>
            </a:r>
          </a:p>
          <a:p>
            <a:r>
              <a:rPr lang="en-US" dirty="0"/>
              <a:t>Verify Console Access</a:t>
            </a:r>
          </a:p>
        </p:txBody>
      </p:sp>
      <p:sp>
        <p:nvSpPr>
          <p:cNvPr id="8" name="Text Placeholder 7">
            <a:extLst>
              <a:ext uri="{FF2B5EF4-FFF2-40B4-BE49-F238E27FC236}">
                <a16:creationId xmlns:a16="http://schemas.microsoft.com/office/drawing/2014/main" id="{0D44C408-28EC-6EF5-58A2-FD5B096423C4}"/>
              </a:ext>
            </a:extLst>
          </p:cNvPr>
          <p:cNvSpPr>
            <a:spLocks noGrp="1"/>
          </p:cNvSpPr>
          <p:nvPr>
            <p:ph type="body" sz="quarter" idx="16"/>
          </p:nvPr>
        </p:nvSpPr>
        <p:spPr>
          <a:xfrm>
            <a:off x="4520073" y="2867024"/>
            <a:ext cx="3128794" cy="3150597"/>
          </a:xfrm>
        </p:spPr>
        <p:txBody>
          <a:bodyPr/>
          <a:lstStyle/>
          <a:p>
            <a:r>
              <a:rPr lang="en-US" dirty="0"/>
              <a:t>Download Terraform</a:t>
            </a:r>
          </a:p>
          <a:p>
            <a:r>
              <a:rPr lang="en-US" dirty="0"/>
              <a:t>Install Terraform</a:t>
            </a:r>
          </a:p>
          <a:p>
            <a:r>
              <a:rPr lang="en-US" dirty="0"/>
              <a:t>Verify installation</a:t>
            </a:r>
          </a:p>
        </p:txBody>
      </p:sp>
      <p:sp>
        <p:nvSpPr>
          <p:cNvPr id="13" name="TextBox 12">
            <a:extLst>
              <a:ext uri="{FF2B5EF4-FFF2-40B4-BE49-F238E27FC236}">
                <a16:creationId xmlns:a16="http://schemas.microsoft.com/office/drawing/2014/main" id="{2C4868D7-A412-10AE-DFF9-8F5C10B99EF8}"/>
              </a:ext>
            </a:extLst>
          </p:cNvPr>
          <p:cNvSpPr txBox="1"/>
          <p:nvPr/>
        </p:nvSpPr>
        <p:spPr>
          <a:xfrm>
            <a:off x="8158332" y="2867024"/>
            <a:ext cx="3105736" cy="2585323"/>
          </a:xfrm>
          <a:prstGeom prst="rect">
            <a:avLst/>
          </a:prstGeom>
          <a:noFill/>
        </p:spPr>
        <p:txBody>
          <a:bodyPr wrap="square">
            <a:spAutoFit/>
          </a:bodyPr>
          <a:lstStyle/>
          <a:p>
            <a:pPr marL="285750" indent="-285750">
              <a:buSzPct val="140000"/>
              <a:buFont typeface="System Font Regular"/>
              <a:buChar char="&gt;"/>
            </a:pPr>
            <a:r>
              <a:rPr lang="en-US" dirty="0">
                <a:solidFill>
                  <a:schemeClr val="bg1"/>
                </a:solidFill>
              </a:rPr>
              <a:t>Download AWS CLI Installer</a:t>
            </a:r>
          </a:p>
          <a:p>
            <a:pPr marL="285750" indent="-285750">
              <a:buSzPct val="140000"/>
              <a:buFont typeface="System Font Regular"/>
              <a:buChar char="&gt;"/>
            </a:pPr>
            <a:r>
              <a:rPr lang="en-US" dirty="0">
                <a:solidFill>
                  <a:schemeClr val="bg1"/>
                </a:solidFill>
              </a:rPr>
              <a:t>Run Installation Command</a:t>
            </a:r>
          </a:p>
          <a:p>
            <a:pPr marL="285750" indent="-285750">
              <a:buSzPct val="140000"/>
              <a:buFont typeface="System Font Regular"/>
              <a:buChar char="&gt;"/>
            </a:pPr>
            <a:r>
              <a:rPr lang="en-US" dirty="0">
                <a:solidFill>
                  <a:schemeClr val="bg1"/>
                </a:solidFill>
              </a:rPr>
              <a:t>Configure AWS Credentials</a:t>
            </a:r>
          </a:p>
          <a:p>
            <a:pPr marL="285750" indent="-285750">
              <a:buSzPct val="140000"/>
              <a:buFont typeface="System Font Regular"/>
              <a:buChar char="&gt;"/>
            </a:pPr>
            <a:r>
              <a:rPr lang="en-US" dirty="0">
                <a:solidFill>
                  <a:schemeClr val="bg1"/>
                </a:solidFill>
              </a:rPr>
              <a:t>Test AWS CLI Installation</a:t>
            </a:r>
          </a:p>
          <a:p>
            <a:pPr marL="285750" indent="-285750">
              <a:buSzPct val="140000"/>
              <a:buFont typeface="System Font Regular"/>
              <a:buChar char="&gt;"/>
            </a:pPr>
            <a:r>
              <a:rPr lang="en-US" dirty="0">
                <a:solidFill>
                  <a:schemeClr val="bg1"/>
                </a:solidFill>
              </a:rPr>
              <a:t>(Optional) Update AWS CLI</a:t>
            </a:r>
          </a:p>
        </p:txBody>
      </p:sp>
    </p:spTree>
    <p:extLst>
      <p:ext uri="{BB962C8B-B14F-4D97-AF65-F5344CB8AC3E}">
        <p14:creationId xmlns:p14="http://schemas.microsoft.com/office/powerpoint/2010/main" val="4091912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3619452"/>
          </a:xfrm>
        </p:spPr>
        <p:txBody>
          <a:bodyPr>
            <a:spAutoFit/>
          </a:bodyPr>
          <a:lstStyle/>
          <a:p>
            <a:r>
              <a:rPr lang="en-US" dirty="0"/>
              <a:t>Terraform Basics</a:t>
            </a:r>
          </a:p>
          <a:p>
            <a:r>
              <a:rPr lang="en-US" dirty="0" err="1"/>
              <a:t>Semgrep</a:t>
            </a:r>
            <a:r>
              <a:rPr lang="en-US" dirty="0"/>
              <a:t> Basics</a:t>
            </a:r>
          </a:p>
          <a:p>
            <a:r>
              <a:rPr lang="en-US" dirty="0"/>
              <a:t>Minor Exploitation</a:t>
            </a:r>
          </a:p>
          <a:p>
            <a:r>
              <a:rPr lang="en-US" dirty="0"/>
              <a:t>Lateral Movement in a Cloud Environment</a:t>
            </a:r>
          </a:p>
          <a:p>
            <a:r>
              <a:rPr lang="en-US" dirty="0"/>
              <a:t>How to misconfigure Infrastructure</a:t>
            </a:r>
          </a:p>
          <a:p>
            <a:r>
              <a:rPr lang="en-US" dirty="0"/>
              <a:t>How to identify issues</a:t>
            </a:r>
          </a:p>
          <a:p>
            <a:r>
              <a:rPr lang="en-US" dirty="0"/>
              <a:t>How to remediate issues</a:t>
            </a:r>
          </a:p>
          <a:p>
            <a:r>
              <a:rPr lang="en-US" dirty="0"/>
              <a:t>How to automate detection</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WHAT YOU WILL LEARN</a:t>
            </a:r>
          </a:p>
        </p:txBody>
      </p:sp>
    </p:spTree>
    <p:extLst>
      <p:ext uri="{BB962C8B-B14F-4D97-AF65-F5344CB8AC3E}">
        <p14:creationId xmlns:p14="http://schemas.microsoft.com/office/powerpoint/2010/main" val="1347834637"/>
      </p:ext>
    </p:extLst>
  </p:cSld>
  <p:clrMapOvr>
    <a:masterClrMapping/>
  </p:clrMapOvr>
</p:sld>
</file>

<file path=ppt/theme/theme1.xml><?xml version="1.0" encoding="utf-8"?>
<a:theme xmlns:a="http://schemas.openxmlformats.org/drawingml/2006/main" name="Office Theme">
  <a:themeElements>
    <a:clrScheme name="Security Consultants">
      <a:dk1>
        <a:srgbClr val="110012"/>
      </a:dk1>
      <a:lt1>
        <a:sysClr val="window" lastClr="FFFFFF"/>
      </a:lt1>
      <a:dk2>
        <a:srgbClr val="54005B"/>
      </a:dk2>
      <a:lt2>
        <a:srgbClr val="732175"/>
      </a:lt2>
      <a:accent1>
        <a:srgbClr val="E82820"/>
      </a:accent1>
      <a:accent2>
        <a:srgbClr val="CA0042"/>
      </a:accent2>
      <a:accent3>
        <a:srgbClr val="956087"/>
      </a:accent3>
      <a:accent4>
        <a:srgbClr val="B794B9"/>
      </a:accent4>
      <a:accent5>
        <a:srgbClr val="DCC9DC"/>
      </a:accent5>
      <a:accent6>
        <a:srgbClr val="FFFFFF"/>
      </a:accent6>
      <a:hlink>
        <a:srgbClr val="E82820"/>
      </a:hlink>
      <a:folHlink>
        <a:srgbClr val="B794B9"/>
      </a:folHlink>
    </a:clrScheme>
    <a:fontScheme name="Cloud Security Partners">
      <a:majorFont>
        <a:latin typeface="Readex Pro"/>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Security Consultants">
      <a:dk1>
        <a:srgbClr val="110012"/>
      </a:dk1>
      <a:lt1>
        <a:sysClr val="window" lastClr="FFFFFF"/>
      </a:lt1>
      <a:dk2>
        <a:srgbClr val="54005B"/>
      </a:dk2>
      <a:lt2>
        <a:srgbClr val="732175"/>
      </a:lt2>
      <a:accent1>
        <a:srgbClr val="E82820"/>
      </a:accent1>
      <a:accent2>
        <a:srgbClr val="CA0042"/>
      </a:accent2>
      <a:accent3>
        <a:srgbClr val="956087"/>
      </a:accent3>
      <a:accent4>
        <a:srgbClr val="B794B9"/>
      </a:accent4>
      <a:accent5>
        <a:srgbClr val="DCC9DC"/>
      </a:accent5>
      <a:accent6>
        <a:srgbClr val="FFFFFF"/>
      </a:accent6>
      <a:hlink>
        <a:srgbClr val="E82820"/>
      </a:hlink>
      <a:folHlink>
        <a:srgbClr val="B794B9"/>
      </a:folHlink>
    </a:clrScheme>
    <a:fontScheme name="Cloud Security Partners">
      <a:majorFont>
        <a:latin typeface="Readex Pro"/>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20750</TotalTime>
  <Words>1425</Words>
  <Application>Microsoft Macintosh PowerPoint</Application>
  <PresentationFormat>Widescreen</PresentationFormat>
  <Paragraphs>344</Paragraphs>
  <Slides>75</Slides>
  <Notes>25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75</vt:i4>
      </vt:variant>
    </vt:vector>
  </HeadingPairs>
  <TitlesOfParts>
    <vt:vector size="87" baseType="lpstr">
      <vt:lpstr>-apple-system</vt:lpstr>
      <vt:lpstr>Arial</vt:lpstr>
      <vt:lpstr>Calibri</vt:lpstr>
      <vt:lpstr>Courier New</vt:lpstr>
      <vt:lpstr>Helvetica</vt:lpstr>
      <vt:lpstr>Readex Pro</vt:lpstr>
      <vt:lpstr>Readex Pro Light</vt:lpstr>
      <vt:lpstr>Readex Pro SemiBold</vt:lpstr>
      <vt:lpstr>System Font Regular</vt:lpstr>
      <vt:lpstr>var(--token-typography-body-300-font-family)</vt:lpstr>
      <vt:lpstr>Office Theme</vt:lpstr>
      <vt:lpstr>1_Office Theme</vt:lpstr>
      <vt:lpstr>PowerPoint Presentation</vt:lpstr>
      <vt:lpstr>AGENDA – Day 1</vt:lpstr>
      <vt:lpstr>TEAM</vt:lpstr>
      <vt:lpstr>TEAM</vt:lpstr>
      <vt:lpstr>WHO ARE YOU?</vt:lpstr>
      <vt:lpstr>WHY THIS COURSE?</vt:lpstr>
      <vt:lpstr>WHAT TO DO</vt:lpstr>
      <vt:lpstr>SETUP</vt:lpstr>
      <vt:lpstr>WHAT YOU WILL LEARN</vt:lpstr>
      <vt:lpstr>WHEN YOU LEAVE YOU WILL HAVE</vt:lpstr>
      <vt:lpstr>LAB SETUP</vt:lpstr>
      <vt:lpstr>Introduction To Terraform</vt:lpstr>
      <vt:lpstr>Introduction To Terraform</vt:lpstr>
      <vt:lpstr>Foundation</vt:lpstr>
      <vt:lpstr>Foundation</vt:lpstr>
      <vt:lpstr>Foundation</vt:lpstr>
      <vt:lpstr>Providers</vt:lpstr>
      <vt:lpstr>Providers</vt:lpstr>
      <vt:lpstr>Providers</vt:lpstr>
      <vt:lpstr>Providers</vt:lpstr>
      <vt:lpstr>Quick walkthrough</vt:lpstr>
      <vt:lpstr>Backend</vt:lpstr>
      <vt:lpstr>Backend</vt:lpstr>
      <vt:lpstr>LAB 0</vt:lpstr>
      <vt:lpstr>Foundation</vt:lpstr>
      <vt:lpstr>Variables</vt:lpstr>
      <vt:lpstr>Variables</vt:lpstr>
      <vt:lpstr>Data</vt:lpstr>
      <vt:lpstr>Data</vt:lpstr>
      <vt:lpstr>Data</vt:lpstr>
      <vt:lpstr>BREAK</vt:lpstr>
      <vt:lpstr>Foundation Bookends</vt:lpstr>
      <vt:lpstr>Resources &amp; Output</vt:lpstr>
      <vt:lpstr>Terraform File Structure</vt:lpstr>
      <vt:lpstr>COMMANDS</vt:lpstr>
      <vt:lpstr>COMMANDS</vt:lpstr>
      <vt:lpstr>COMMANDS</vt:lpstr>
      <vt:lpstr>LAB 1</vt:lpstr>
      <vt:lpstr>Example – Simple Deployment</vt:lpstr>
      <vt:lpstr>TERRAFORM STATE</vt:lpstr>
      <vt:lpstr>Data Exfiltration</vt:lpstr>
      <vt:lpstr>LAB 2 – remote exec</vt:lpstr>
      <vt:lpstr>LAB 2 – remote exec</vt:lpstr>
      <vt:lpstr>LAB 2 – remote exec</vt:lpstr>
      <vt:lpstr>LAB 3 – Lateral Movement</vt:lpstr>
      <vt:lpstr>LAB 4 – Privilege Escalation</vt:lpstr>
      <vt:lpstr>LAB 5 – AWS Account Takeover</vt:lpstr>
      <vt:lpstr>END OF DAY 1                   Q&amp;A + Discussion</vt:lpstr>
      <vt:lpstr>DAY 2!!</vt:lpstr>
      <vt:lpstr>Recap </vt:lpstr>
      <vt:lpstr>Reviewing the project</vt:lpstr>
      <vt:lpstr>SAST in Infra as Code</vt:lpstr>
      <vt:lpstr>OOB Tooling</vt:lpstr>
      <vt:lpstr>SEMGREP – SAST in Infra as Code</vt:lpstr>
      <vt:lpstr>SEMGREP – SAST in Infra as Code</vt:lpstr>
      <vt:lpstr>SEMGREP – AWS Security</vt:lpstr>
      <vt:lpstr>SEMGREP – any filetype</vt:lpstr>
      <vt:lpstr>SEMGREP – Custom Rules</vt:lpstr>
      <vt:lpstr>SEMGREP basics</vt:lpstr>
      <vt:lpstr>SEMGREP basics</vt:lpstr>
      <vt:lpstr>SEMGREP basics | pattern: </vt:lpstr>
      <vt:lpstr>Semgrep – Basics Lab</vt:lpstr>
      <vt:lpstr>LAB 6 – Custom Rules</vt:lpstr>
      <vt:lpstr>Policy as Code – Unit Testing for IaC</vt:lpstr>
      <vt:lpstr>LAB 7 – Examining the State</vt:lpstr>
      <vt:lpstr>OPA basics - REGO</vt:lpstr>
      <vt:lpstr>OPA basics - REGO</vt:lpstr>
      <vt:lpstr>OPA – Checking Tags</vt:lpstr>
      <vt:lpstr>LAB 8 – Let’s run OPA</vt:lpstr>
      <vt:lpstr>Terraform Cloud</vt:lpstr>
      <vt:lpstr>LAB 9 – Terraform Cloud</vt:lpstr>
      <vt:lpstr>Terraform After Unknowns</vt:lpstr>
      <vt:lpstr>Terraform After Unknowns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Prymowicz</dc:creator>
  <cp:lastModifiedBy>McCabe, Michael</cp:lastModifiedBy>
  <cp:revision>71</cp:revision>
  <dcterms:created xsi:type="dcterms:W3CDTF">2023-03-31T08:26:20Z</dcterms:created>
  <dcterms:modified xsi:type="dcterms:W3CDTF">2023-10-24T13:46:05Z</dcterms:modified>
</cp:coreProperties>
</file>